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2" r:id="rId1"/>
  </p:sldMasterIdLst>
  <p:sldIdLst>
    <p:sldId id="256" r:id="rId2"/>
    <p:sldId id="262" r:id="rId3"/>
    <p:sldId id="263" r:id="rId4"/>
    <p:sldId id="264" r:id="rId5"/>
    <p:sldId id="266" r:id="rId6"/>
    <p:sldId id="267" r:id="rId7"/>
    <p:sldId id="269" r:id="rId8"/>
    <p:sldId id="268" r:id="rId9"/>
    <p:sldId id="270" r:id="rId10"/>
    <p:sldId id="271" r:id="rId11"/>
    <p:sldId id="272" r:id="rId12"/>
    <p:sldId id="275" r:id="rId13"/>
    <p:sldId id="276" r:id="rId14"/>
    <p:sldId id="273" r:id="rId15"/>
    <p:sldId id="277" r:id="rId16"/>
    <p:sldId id="278" r:id="rId17"/>
    <p:sldId id="279" r:id="rId18"/>
    <p:sldId id="284" r:id="rId19"/>
    <p:sldId id="285" r:id="rId20"/>
    <p:sldId id="286" r:id="rId21"/>
    <p:sldId id="280" r:id="rId22"/>
    <p:sldId id="281" r:id="rId23"/>
    <p:sldId id="282" r:id="rId24"/>
    <p:sldId id="283"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12" autoAdjust="0"/>
    <p:restoredTop sz="94660"/>
  </p:normalViewPr>
  <p:slideViewPr>
    <p:cSldViewPr snapToGrid="0">
      <p:cViewPr varScale="1">
        <p:scale>
          <a:sx n="68" d="100"/>
          <a:sy n="68" d="100"/>
        </p:scale>
        <p:origin x="94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910226C-2186-4702-B15A-4FB6F83565D0}" type="datetimeFigureOut">
              <a:rPr lang="en-US" smtClean="0"/>
              <a:t>5/13/2019</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3E9FD1F4-A17E-4135-8FFE-EFE95A951926}" type="slidenum">
              <a:rPr lang="en-US" smtClean="0"/>
              <a:t>‹#›</a:t>
            </a:fld>
            <a:endParaRPr lang="en-US"/>
          </a:p>
        </p:txBody>
      </p:sp>
    </p:spTree>
    <p:extLst>
      <p:ext uri="{BB962C8B-B14F-4D97-AF65-F5344CB8AC3E}">
        <p14:creationId xmlns:p14="http://schemas.microsoft.com/office/powerpoint/2010/main" val="1629087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910226C-2186-4702-B15A-4FB6F83565D0}" type="datetimeFigureOut">
              <a:rPr lang="en-US" smtClean="0"/>
              <a:t>5/13/2019</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E9FD1F4-A17E-4135-8FFE-EFE95A951926}" type="slidenum">
              <a:rPr lang="en-US" smtClean="0"/>
              <a:t>‹#›</a:t>
            </a:fld>
            <a:endParaRPr lang="en-US"/>
          </a:p>
        </p:txBody>
      </p:sp>
    </p:spTree>
    <p:extLst>
      <p:ext uri="{BB962C8B-B14F-4D97-AF65-F5344CB8AC3E}">
        <p14:creationId xmlns:p14="http://schemas.microsoft.com/office/powerpoint/2010/main" val="1855782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910226C-2186-4702-B15A-4FB6F83565D0}" type="datetimeFigureOut">
              <a:rPr lang="en-US" smtClean="0"/>
              <a:t>5/13/2019</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E9FD1F4-A17E-4135-8FFE-EFE95A951926}"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27635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D910226C-2186-4702-B15A-4FB6F83565D0}" type="datetimeFigureOut">
              <a:rPr lang="en-US" smtClean="0"/>
              <a:t>5/13/2019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E9FD1F4-A17E-4135-8FFE-EFE95A951926}" type="slidenum">
              <a:rPr lang="en-US" smtClean="0"/>
              <a:t>‹#›</a:t>
            </a:fld>
            <a:endParaRPr lang="en-US"/>
          </a:p>
        </p:txBody>
      </p:sp>
    </p:spTree>
    <p:extLst>
      <p:ext uri="{BB962C8B-B14F-4D97-AF65-F5344CB8AC3E}">
        <p14:creationId xmlns:p14="http://schemas.microsoft.com/office/powerpoint/2010/main" val="1615679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D910226C-2186-4702-B15A-4FB6F83565D0}" type="datetimeFigureOut">
              <a:rPr lang="en-US" smtClean="0"/>
              <a:t>5/13/2019</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E9FD1F4-A17E-4135-8FFE-EFE95A951926}"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251235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D910226C-2186-4702-B15A-4FB6F83565D0}" type="datetimeFigureOut">
              <a:rPr lang="en-US" smtClean="0"/>
              <a:t>5/13/2019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E9FD1F4-A17E-4135-8FFE-EFE95A951926}" type="slidenum">
              <a:rPr lang="en-US" smtClean="0"/>
              <a:t>‹#›</a:t>
            </a:fld>
            <a:endParaRPr lang="en-US"/>
          </a:p>
        </p:txBody>
      </p:sp>
    </p:spTree>
    <p:extLst>
      <p:ext uri="{BB962C8B-B14F-4D97-AF65-F5344CB8AC3E}">
        <p14:creationId xmlns:p14="http://schemas.microsoft.com/office/powerpoint/2010/main" val="31936084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910226C-2186-4702-B15A-4FB6F83565D0}" type="datetimeFigureOut">
              <a:rPr lang="en-US" smtClean="0"/>
              <a:t>5/13/2019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E9FD1F4-A17E-4135-8FFE-EFE95A951926}" type="slidenum">
              <a:rPr lang="en-US" smtClean="0"/>
              <a:t>‹#›</a:t>
            </a:fld>
            <a:endParaRPr lang="en-US"/>
          </a:p>
        </p:txBody>
      </p:sp>
    </p:spTree>
    <p:extLst>
      <p:ext uri="{BB962C8B-B14F-4D97-AF65-F5344CB8AC3E}">
        <p14:creationId xmlns:p14="http://schemas.microsoft.com/office/powerpoint/2010/main" val="25801947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910226C-2186-4702-B15A-4FB6F83565D0}" type="datetimeFigureOut">
              <a:rPr lang="en-US" smtClean="0"/>
              <a:t>5/13/2019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E9FD1F4-A17E-4135-8FFE-EFE95A951926}" type="slidenum">
              <a:rPr lang="en-US" smtClean="0"/>
              <a:t>‹#›</a:t>
            </a:fld>
            <a:endParaRPr lang="en-US"/>
          </a:p>
        </p:txBody>
      </p:sp>
    </p:spTree>
    <p:extLst>
      <p:ext uri="{BB962C8B-B14F-4D97-AF65-F5344CB8AC3E}">
        <p14:creationId xmlns:p14="http://schemas.microsoft.com/office/powerpoint/2010/main" val="1299957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910226C-2186-4702-B15A-4FB6F83565D0}" type="datetimeFigureOut">
              <a:rPr lang="en-US" smtClean="0"/>
              <a:t>5/13/2019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E9FD1F4-A17E-4135-8FFE-EFE95A951926}" type="slidenum">
              <a:rPr lang="en-US" smtClean="0"/>
              <a:t>‹#›</a:t>
            </a:fld>
            <a:endParaRPr lang="en-US"/>
          </a:p>
        </p:txBody>
      </p:sp>
    </p:spTree>
    <p:extLst>
      <p:ext uri="{BB962C8B-B14F-4D97-AF65-F5344CB8AC3E}">
        <p14:creationId xmlns:p14="http://schemas.microsoft.com/office/powerpoint/2010/main" val="1928812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910226C-2186-4702-B15A-4FB6F83565D0}" type="datetimeFigureOut">
              <a:rPr lang="en-US" smtClean="0"/>
              <a:t>5/13/2019</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E9FD1F4-A17E-4135-8FFE-EFE95A951926}" type="slidenum">
              <a:rPr lang="en-US" smtClean="0"/>
              <a:t>‹#›</a:t>
            </a:fld>
            <a:endParaRPr lang="en-US"/>
          </a:p>
        </p:txBody>
      </p:sp>
    </p:spTree>
    <p:extLst>
      <p:ext uri="{BB962C8B-B14F-4D97-AF65-F5344CB8AC3E}">
        <p14:creationId xmlns:p14="http://schemas.microsoft.com/office/powerpoint/2010/main" val="2316307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910226C-2186-4702-B15A-4FB6F83565D0}" type="datetimeFigureOut">
              <a:rPr lang="en-US" smtClean="0"/>
              <a:t>5/13/2019</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3E9FD1F4-A17E-4135-8FFE-EFE95A951926}" type="slidenum">
              <a:rPr lang="en-US" smtClean="0"/>
              <a:t>‹#›</a:t>
            </a:fld>
            <a:endParaRPr lang="en-US"/>
          </a:p>
        </p:txBody>
      </p:sp>
    </p:spTree>
    <p:extLst>
      <p:ext uri="{BB962C8B-B14F-4D97-AF65-F5344CB8AC3E}">
        <p14:creationId xmlns:p14="http://schemas.microsoft.com/office/powerpoint/2010/main" val="2409670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910226C-2186-4702-B15A-4FB6F83565D0}" type="datetimeFigureOut">
              <a:rPr lang="en-US" smtClean="0"/>
              <a:t>5/13/2019</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3E9FD1F4-A17E-4135-8FFE-EFE95A951926}" type="slidenum">
              <a:rPr lang="en-US" smtClean="0"/>
              <a:t>‹#›</a:t>
            </a:fld>
            <a:endParaRPr lang="en-US"/>
          </a:p>
        </p:txBody>
      </p:sp>
    </p:spTree>
    <p:extLst>
      <p:ext uri="{BB962C8B-B14F-4D97-AF65-F5344CB8AC3E}">
        <p14:creationId xmlns:p14="http://schemas.microsoft.com/office/powerpoint/2010/main" val="3665141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910226C-2186-4702-B15A-4FB6F83565D0}" type="datetimeFigureOut">
              <a:rPr lang="en-US" smtClean="0"/>
              <a:t>5/13/2019</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3E9FD1F4-A17E-4135-8FFE-EFE95A951926}" type="slidenum">
              <a:rPr lang="en-US" smtClean="0"/>
              <a:t>‹#›</a:t>
            </a:fld>
            <a:endParaRPr lang="en-US"/>
          </a:p>
        </p:txBody>
      </p:sp>
    </p:spTree>
    <p:extLst>
      <p:ext uri="{BB962C8B-B14F-4D97-AF65-F5344CB8AC3E}">
        <p14:creationId xmlns:p14="http://schemas.microsoft.com/office/powerpoint/2010/main" val="578345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10226C-2186-4702-B15A-4FB6F83565D0}" type="datetimeFigureOut">
              <a:rPr lang="en-US" smtClean="0"/>
              <a:t>5/13/2019</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3E9FD1F4-A17E-4135-8FFE-EFE95A951926}" type="slidenum">
              <a:rPr lang="en-US" smtClean="0"/>
              <a:t>‹#›</a:t>
            </a:fld>
            <a:endParaRPr lang="en-US"/>
          </a:p>
        </p:txBody>
      </p:sp>
    </p:spTree>
    <p:extLst>
      <p:ext uri="{BB962C8B-B14F-4D97-AF65-F5344CB8AC3E}">
        <p14:creationId xmlns:p14="http://schemas.microsoft.com/office/powerpoint/2010/main" val="2531704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910226C-2186-4702-B15A-4FB6F83565D0}" type="datetimeFigureOut">
              <a:rPr lang="en-US" smtClean="0"/>
              <a:t>5/13/2019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3E9FD1F4-A17E-4135-8FFE-EFE95A951926}" type="slidenum">
              <a:rPr lang="en-US" smtClean="0"/>
              <a:t>‹#›</a:t>
            </a:fld>
            <a:endParaRPr lang="en-US"/>
          </a:p>
        </p:txBody>
      </p:sp>
    </p:spTree>
    <p:extLst>
      <p:ext uri="{BB962C8B-B14F-4D97-AF65-F5344CB8AC3E}">
        <p14:creationId xmlns:p14="http://schemas.microsoft.com/office/powerpoint/2010/main" val="2430451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910226C-2186-4702-B15A-4FB6F83565D0}" type="datetimeFigureOut">
              <a:rPr lang="en-US" smtClean="0"/>
              <a:t>5/13/2019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E9FD1F4-A17E-4135-8FFE-EFE95A951926}" type="slidenum">
              <a:rPr lang="en-US" smtClean="0"/>
              <a:t>‹#›</a:t>
            </a:fld>
            <a:endParaRPr lang="en-US"/>
          </a:p>
        </p:txBody>
      </p:sp>
    </p:spTree>
    <p:extLst>
      <p:ext uri="{BB962C8B-B14F-4D97-AF65-F5344CB8AC3E}">
        <p14:creationId xmlns:p14="http://schemas.microsoft.com/office/powerpoint/2010/main" val="30097232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D910226C-2186-4702-B15A-4FB6F83565D0}" type="datetimeFigureOut">
              <a:rPr lang="en-US" smtClean="0"/>
              <a:t>5/13/2019</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3E9FD1F4-A17E-4135-8FFE-EFE95A951926}" type="slidenum">
              <a:rPr lang="en-US" smtClean="0"/>
              <a:t>‹#›</a:t>
            </a:fld>
            <a:endParaRPr lang="en-US"/>
          </a:p>
        </p:txBody>
      </p:sp>
    </p:spTree>
    <p:extLst>
      <p:ext uri="{BB962C8B-B14F-4D97-AF65-F5344CB8AC3E}">
        <p14:creationId xmlns:p14="http://schemas.microsoft.com/office/powerpoint/2010/main" val="3703521358"/>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29552" y="2756847"/>
            <a:ext cx="9839585" cy="1241947"/>
          </a:xfrm>
        </p:spPr>
        <p:txBody>
          <a:bodyPr>
            <a:normAutofit/>
          </a:bodyPr>
          <a:lstStyle/>
          <a:p>
            <a:r>
              <a:rPr lang="en-US" sz="6000" dirty="0">
                <a:solidFill>
                  <a:schemeClr val="tx2"/>
                </a:solidFill>
                <a:latin typeface="Arial Rounded MT Bold" panose="020F0704030504030204" pitchFamily="34" charset="0"/>
              </a:rPr>
              <a:t>Central dogma of life:</a:t>
            </a:r>
          </a:p>
        </p:txBody>
      </p:sp>
      <p:sp>
        <p:nvSpPr>
          <p:cNvPr id="3" name="Subtitle 2"/>
          <p:cNvSpPr>
            <a:spLocks noGrp="1"/>
          </p:cNvSpPr>
          <p:nvPr>
            <p:ph type="subTitle" idx="1"/>
          </p:nvPr>
        </p:nvSpPr>
        <p:spPr>
          <a:xfrm>
            <a:off x="6250674" y="4230809"/>
            <a:ext cx="5062869" cy="2006219"/>
          </a:xfrm>
        </p:spPr>
        <p:txBody>
          <a:bodyPr>
            <a:normAutofit/>
          </a:bodyPr>
          <a:lstStyle/>
          <a:p>
            <a:r>
              <a:rPr lang="en-US" sz="2800" dirty="0">
                <a:solidFill>
                  <a:schemeClr val="tx2">
                    <a:lumMod val="60000"/>
                    <a:lumOff val="40000"/>
                  </a:schemeClr>
                </a:solidFill>
                <a:latin typeface="Arial Rounded MT Bold" panose="020F0704030504030204" pitchFamily="34" charset="0"/>
              </a:rPr>
              <a:t>Sameeda Khalid</a:t>
            </a:r>
          </a:p>
          <a:p>
            <a:r>
              <a:rPr lang="en-US" sz="2800" dirty="0">
                <a:solidFill>
                  <a:schemeClr val="tx2">
                    <a:lumMod val="60000"/>
                    <a:lumOff val="40000"/>
                  </a:schemeClr>
                </a:solidFill>
                <a:latin typeface="Arial Rounded MT Bold" panose="020F0704030504030204" pitchFamily="34" charset="0"/>
              </a:rPr>
              <a:t>Muhammad Irshad </a:t>
            </a:r>
          </a:p>
          <a:p>
            <a:r>
              <a:rPr lang="en-US" sz="2800" dirty="0">
                <a:solidFill>
                  <a:schemeClr val="tx2">
                    <a:lumMod val="60000"/>
                    <a:lumOff val="40000"/>
                  </a:schemeClr>
                </a:solidFill>
                <a:latin typeface="Arial Rounded MT Bold" panose="020F0704030504030204" pitchFamily="34" charset="0"/>
              </a:rPr>
              <a:t>Muhammad Mohsin Ameer </a:t>
            </a:r>
          </a:p>
        </p:txBody>
      </p:sp>
    </p:spTree>
    <p:extLst>
      <p:ext uri="{BB962C8B-B14F-4D97-AF65-F5344CB8AC3E}">
        <p14:creationId xmlns:p14="http://schemas.microsoft.com/office/powerpoint/2010/main" val="146341763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5845" y="5270776"/>
            <a:ext cx="10030653" cy="1523619"/>
          </a:xfrm>
        </p:spPr>
        <p:txBody>
          <a:bodyPr>
            <a:normAutofit fontScale="90000"/>
          </a:bodyPr>
          <a:lstStyle/>
          <a:p>
            <a:r>
              <a:rPr lang="en-US" sz="2800" dirty="0">
                <a:solidFill>
                  <a:schemeClr val="accent1"/>
                </a:solidFill>
              </a:rPr>
              <a:t>a peptide bond forms between the two amino acids to make a dipeptide, while the tRNA molecule is left uncharged</a:t>
            </a:r>
            <a:br>
              <a:rPr lang="en-US" sz="2800" dirty="0">
                <a:solidFill>
                  <a:schemeClr val="accent1"/>
                </a:solidFill>
              </a:rPr>
            </a:br>
            <a:endParaRPr lang="en-US" sz="2800" dirty="0">
              <a:solidFill>
                <a:schemeClr val="accent1"/>
              </a:solidFill>
            </a:endParaRPr>
          </a:p>
        </p:txBody>
      </p:sp>
      <p:pic>
        <p:nvPicPr>
          <p:cNvPr id="4" name="Content Placeholder 3"/>
          <p:cNvPicPr>
            <a:picLocks noGrp="1" noChangeAspect="1"/>
          </p:cNvPicPr>
          <p:nvPr>
            <p:ph idx="1"/>
          </p:nvPr>
        </p:nvPicPr>
        <p:blipFill>
          <a:blip r:embed="rId2"/>
          <a:stretch>
            <a:fillRect/>
          </a:stretch>
        </p:blipFill>
        <p:spPr>
          <a:xfrm>
            <a:off x="2725737" y="924857"/>
            <a:ext cx="8292661" cy="4359987"/>
          </a:xfrm>
          <a:prstGeom prst="rect">
            <a:avLst/>
          </a:prstGeom>
        </p:spPr>
      </p:pic>
      <p:sp>
        <p:nvSpPr>
          <p:cNvPr id="5" name="Rectangle 4"/>
          <p:cNvSpPr/>
          <p:nvPr/>
        </p:nvSpPr>
        <p:spPr>
          <a:xfrm>
            <a:off x="4698123" y="0"/>
            <a:ext cx="3294993" cy="769441"/>
          </a:xfrm>
          <a:prstGeom prst="rect">
            <a:avLst/>
          </a:prstGeom>
        </p:spPr>
        <p:txBody>
          <a:bodyPr wrap="square">
            <a:spAutoFit/>
          </a:bodyPr>
          <a:lstStyle/>
          <a:p>
            <a:r>
              <a:rPr lang="en-US" sz="4400" dirty="0">
                <a:solidFill>
                  <a:schemeClr val="accent1">
                    <a:lumMod val="50000"/>
                  </a:schemeClr>
                </a:solidFill>
                <a:latin typeface="Arial Rounded MT Bold" panose="020F0704030504030204" pitchFamily="34" charset="0"/>
              </a:rPr>
              <a:t>Step  : 2</a:t>
            </a:r>
          </a:p>
        </p:txBody>
      </p:sp>
    </p:spTree>
    <p:extLst>
      <p:ext uri="{BB962C8B-B14F-4D97-AF65-F5344CB8AC3E}">
        <p14:creationId xmlns:p14="http://schemas.microsoft.com/office/powerpoint/2010/main" val="811524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3118" y="5211876"/>
            <a:ext cx="9893365" cy="1280890"/>
          </a:xfrm>
        </p:spPr>
        <p:txBody>
          <a:bodyPr>
            <a:noAutofit/>
          </a:bodyPr>
          <a:lstStyle/>
          <a:p>
            <a:r>
              <a:rPr lang="en-US" sz="2800" dirty="0">
                <a:solidFill>
                  <a:schemeClr val="accent1"/>
                </a:solidFill>
              </a:rPr>
              <a:t>the uncharged tRNA molecule leaves the ribosome, And new t-RNA get attached</a:t>
            </a:r>
          </a:p>
        </p:txBody>
      </p:sp>
      <p:pic>
        <p:nvPicPr>
          <p:cNvPr id="4" name="Content Placeholder 3"/>
          <p:cNvPicPr>
            <a:picLocks noGrp="1" noChangeAspect="1"/>
          </p:cNvPicPr>
          <p:nvPr>
            <p:ph idx="1"/>
          </p:nvPr>
        </p:nvPicPr>
        <p:blipFill>
          <a:blip r:embed="rId2"/>
          <a:stretch>
            <a:fillRect/>
          </a:stretch>
        </p:blipFill>
        <p:spPr>
          <a:xfrm>
            <a:off x="2912427" y="914401"/>
            <a:ext cx="7614745" cy="4297476"/>
          </a:xfrm>
          <a:prstGeom prst="rect">
            <a:avLst/>
          </a:prstGeom>
        </p:spPr>
      </p:pic>
      <p:sp>
        <p:nvSpPr>
          <p:cNvPr id="5" name="Rectangle 4"/>
          <p:cNvSpPr/>
          <p:nvPr/>
        </p:nvSpPr>
        <p:spPr>
          <a:xfrm>
            <a:off x="5024408" y="138527"/>
            <a:ext cx="1975481" cy="646331"/>
          </a:xfrm>
          <a:prstGeom prst="rect">
            <a:avLst/>
          </a:prstGeom>
        </p:spPr>
        <p:txBody>
          <a:bodyPr wrap="square">
            <a:spAutoFit/>
          </a:bodyPr>
          <a:lstStyle/>
          <a:p>
            <a:r>
              <a:rPr lang="en-US" sz="3600" dirty="0">
                <a:solidFill>
                  <a:schemeClr val="accent1">
                    <a:lumMod val="50000"/>
                  </a:schemeClr>
                </a:solidFill>
                <a:latin typeface="Arial Rounded MT Bold" panose="020F0704030504030204" pitchFamily="34" charset="0"/>
              </a:rPr>
              <a:t>Step  : 3</a:t>
            </a:r>
          </a:p>
        </p:txBody>
      </p:sp>
    </p:spTree>
    <p:extLst>
      <p:ext uri="{BB962C8B-B14F-4D97-AF65-F5344CB8AC3E}">
        <p14:creationId xmlns:p14="http://schemas.microsoft.com/office/powerpoint/2010/main" val="3789668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0690" y="5270777"/>
            <a:ext cx="10221310" cy="1280890"/>
          </a:xfrm>
        </p:spPr>
        <p:txBody>
          <a:bodyPr>
            <a:normAutofit fontScale="90000"/>
          </a:bodyPr>
          <a:lstStyle/>
          <a:p>
            <a:r>
              <a:rPr lang="en-US" dirty="0">
                <a:solidFill>
                  <a:schemeClr val="accent1"/>
                </a:solidFill>
              </a:rPr>
              <a:t>A peptide bond forms between the two amino acids to make a tripetide</a:t>
            </a:r>
            <a:br>
              <a:rPr lang="en-US" dirty="0">
                <a:solidFill>
                  <a:schemeClr val="accent1"/>
                </a:solidFill>
              </a:rPr>
            </a:br>
            <a:endParaRPr lang="en-US" dirty="0">
              <a:solidFill>
                <a:schemeClr val="accent1"/>
              </a:solidFill>
            </a:endParaRPr>
          </a:p>
        </p:txBody>
      </p:sp>
      <p:sp>
        <p:nvSpPr>
          <p:cNvPr id="4" name="Rectangle 3"/>
          <p:cNvSpPr/>
          <p:nvPr/>
        </p:nvSpPr>
        <p:spPr>
          <a:xfrm>
            <a:off x="5104201" y="0"/>
            <a:ext cx="1977144" cy="646331"/>
          </a:xfrm>
          <a:prstGeom prst="rect">
            <a:avLst/>
          </a:prstGeom>
        </p:spPr>
        <p:txBody>
          <a:bodyPr wrap="none">
            <a:spAutoFit/>
          </a:bodyPr>
          <a:lstStyle/>
          <a:p>
            <a:r>
              <a:rPr lang="en-US" sz="3600" dirty="0">
                <a:solidFill>
                  <a:schemeClr val="accent1">
                    <a:lumMod val="50000"/>
                  </a:schemeClr>
                </a:solidFill>
                <a:latin typeface="Arial Rounded MT Bold" panose="020F0704030504030204" pitchFamily="34" charset="0"/>
              </a:rPr>
              <a:t>Step  : 4</a:t>
            </a:r>
          </a:p>
        </p:txBody>
      </p:sp>
      <p:pic>
        <p:nvPicPr>
          <p:cNvPr id="5" name="Content Placeholder 4"/>
          <p:cNvPicPr>
            <a:picLocks noGrp="1" noChangeAspect="1"/>
          </p:cNvPicPr>
          <p:nvPr>
            <p:ph idx="1"/>
          </p:nvPr>
        </p:nvPicPr>
        <p:blipFill>
          <a:blip r:embed="rId2"/>
          <a:stretch>
            <a:fillRect/>
          </a:stretch>
        </p:blipFill>
        <p:spPr>
          <a:xfrm>
            <a:off x="2408338" y="947275"/>
            <a:ext cx="8839585" cy="4323502"/>
          </a:xfrm>
          <a:prstGeom prst="rect">
            <a:avLst/>
          </a:prstGeom>
        </p:spPr>
      </p:pic>
    </p:spTree>
    <p:extLst>
      <p:ext uri="{BB962C8B-B14F-4D97-AF65-F5344CB8AC3E}">
        <p14:creationId xmlns:p14="http://schemas.microsoft.com/office/powerpoint/2010/main" val="909528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3836" y="5270777"/>
            <a:ext cx="8911687" cy="1280890"/>
          </a:xfrm>
        </p:spPr>
        <p:txBody>
          <a:bodyPr>
            <a:normAutofit fontScale="90000"/>
          </a:bodyPr>
          <a:lstStyle/>
          <a:p>
            <a:r>
              <a:rPr lang="en-US" dirty="0">
                <a:solidFill>
                  <a:schemeClr val="accent1"/>
                </a:solidFill>
              </a:rPr>
              <a:t>the uncharged tRNA molecule leaves the ribosome.</a:t>
            </a:r>
            <a:br>
              <a:rPr lang="en-US" dirty="0">
                <a:solidFill>
                  <a:schemeClr val="accent1"/>
                </a:solidFill>
              </a:rPr>
            </a:br>
            <a:endParaRPr lang="en-US" dirty="0">
              <a:solidFill>
                <a:schemeClr val="accent1"/>
              </a:solidFill>
            </a:endParaRPr>
          </a:p>
        </p:txBody>
      </p:sp>
      <p:sp>
        <p:nvSpPr>
          <p:cNvPr id="4" name="Rectangle 3"/>
          <p:cNvSpPr/>
          <p:nvPr/>
        </p:nvSpPr>
        <p:spPr>
          <a:xfrm>
            <a:off x="4330726" y="132054"/>
            <a:ext cx="1977144" cy="646331"/>
          </a:xfrm>
          <a:prstGeom prst="rect">
            <a:avLst/>
          </a:prstGeom>
        </p:spPr>
        <p:txBody>
          <a:bodyPr wrap="none">
            <a:spAutoFit/>
          </a:bodyPr>
          <a:lstStyle/>
          <a:p>
            <a:r>
              <a:rPr lang="en-US" sz="3600" dirty="0">
                <a:solidFill>
                  <a:schemeClr val="accent1">
                    <a:lumMod val="50000"/>
                  </a:schemeClr>
                </a:solidFill>
                <a:latin typeface="Arial Rounded MT Bold" panose="020F0704030504030204" pitchFamily="34" charset="0"/>
              </a:rPr>
              <a:t>Step  : 5</a:t>
            </a:r>
          </a:p>
        </p:txBody>
      </p:sp>
      <p:pic>
        <p:nvPicPr>
          <p:cNvPr id="7" name="Content Placeholder 6"/>
          <p:cNvPicPr>
            <a:picLocks noGrp="1" noChangeAspect="1"/>
          </p:cNvPicPr>
          <p:nvPr>
            <p:ph idx="1"/>
          </p:nvPr>
        </p:nvPicPr>
        <p:blipFill>
          <a:blip r:embed="rId2"/>
          <a:stretch>
            <a:fillRect/>
          </a:stretch>
        </p:blipFill>
        <p:spPr>
          <a:xfrm>
            <a:off x="2790497" y="1163637"/>
            <a:ext cx="7567448" cy="4107139"/>
          </a:xfrm>
          <a:prstGeom prst="rect">
            <a:avLst/>
          </a:prstGeom>
        </p:spPr>
      </p:pic>
    </p:spTree>
    <p:extLst>
      <p:ext uri="{BB962C8B-B14F-4D97-AF65-F5344CB8AC3E}">
        <p14:creationId xmlns:p14="http://schemas.microsoft.com/office/powerpoint/2010/main" val="4262973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10681" y="2717670"/>
            <a:ext cx="9685283" cy="3942437"/>
          </a:xfrm>
        </p:spPr>
        <p:txBody>
          <a:bodyPr>
            <a:normAutofit/>
          </a:bodyPr>
          <a:lstStyle/>
          <a:p>
            <a:pPr>
              <a:buFont typeface="Courier New" panose="02070309020205020404" pitchFamily="49" charset="0"/>
              <a:buChar char="o"/>
            </a:pPr>
            <a:r>
              <a:rPr lang="en-US" sz="3200" dirty="0">
                <a:solidFill>
                  <a:schemeClr val="bg2">
                    <a:lumMod val="50000"/>
                  </a:schemeClr>
                </a:solidFill>
                <a:latin typeface="Baskerville Old Face" panose="02020602080505020303" pitchFamily="18" charset="0"/>
              </a:rPr>
              <a:t>Proteins are assembled from amino acids using information encoded in genes.</a:t>
            </a:r>
          </a:p>
          <a:p>
            <a:pPr>
              <a:buFont typeface="Courier New" panose="02070309020205020404" pitchFamily="49" charset="0"/>
              <a:buChar char="o"/>
            </a:pPr>
            <a:r>
              <a:rPr lang="en-US" sz="3200" dirty="0">
                <a:solidFill>
                  <a:schemeClr val="bg2">
                    <a:lumMod val="50000"/>
                  </a:schemeClr>
                </a:solidFill>
                <a:latin typeface="Baskerville Old Face" panose="02020602080505020303" pitchFamily="18" charset="0"/>
              </a:rPr>
              <a:t>The genetic code is a set of three-nucleotide sets called  codons and each three-nucleotide combination designates an amino acid.</a:t>
            </a:r>
          </a:p>
          <a:p>
            <a:pPr>
              <a:buFont typeface="Courier New" panose="02070309020205020404" pitchFamily="49" charset="0"/>
              <a:buChar char="o"/>
            </a:pPr>
            <a:r>
              <a:rPr lang="en-US" sz="3200" dirty="0">
                <a:solidFill>
                  <a:schemeClr val="bg2">
                    <a:lumMod val="50000"/>
                  </a:schemeClr>
                </a:solidFill>
                <a:latin typeface="Baskerville Old Face" panose="02020602080505020303" pitchFamily="18" charset="0"/>
              </a:rPr>
              <a:t>The process of synthesizing a protein from an mRNA template is known as translation.</a:t>
            </a:r>
            <a:endParaRPr lang="en-US" sz="2800" dirty="0">
              <a:solidFill>
                <a:schemeClr val="bg2">
                  <a:lumMod val="50000"/>
                </a:schemeClr>
              </a:solidFill>
              <a:latin typeface="Baskerville Old Face" panose="02020602080505020303" pitchFamily="18" charset="0"/>
            </a:endParaRPr>
          </a:p>
          <a:p>
            <a:pPr marL="0" indent="0">
              <a:buNone/>
            </a:pPr>
            <a:endParaRPr lang="en-US" dirty="0"/>
          </a:p>
        </p:txBody>
      </p:sp>
      <p:sp>
        <p:nvSpPr>
          <p:cNvPr id="4" name="Title 3"/>
          <p:cNvSpPr>
            <a:spLocks noGrp="1"/>
          </p:cNvSpPr>
          <p:nvPr>
            <p:ph type="title"/>
          </p:nvPr>
        </p:nvSpPr>
        <p:spPr>
          <a:xfrm>
            <a:off x="1691145" y="536028"/>
            <a:ext cx="8911687" cy="1976926"/>
          </a:xfrm>
        </p:spPr>
        <p:txBody>
          <a:bodyPr>
            <a:normAutofit fontScale="90000"/>
          </a:bodyPr>
          <a:lstStyle/>
          <a:p>
            <a:r>
              <a:rPr lang="en-US" sz="4800" dirty="0">
                <a:solidFill>
                  <a:schemeClr val="accent2">
                    <a:lumMod val="50000"/>
                  </a:schemeClr>
                </a:solidFill>
                <a:latin typeface="Arial Rounded MT Bold" panose="020F0704030504030204" pitchFamily="34" charset="0"/>
              </a:rPr>
              <a:t>            </a:t>
            </a:r>
            <a:r>
              <a:rPr lang="en-US" sz="5300" dirty="0">
                <a:solidFill>
                  <a:schemeClr val="accent2">
                    <a:lumMod val="50000"/>
                  </a:schemeClr>
                </a:solidFill>
                <a:latin typeface="Arial Rounded MT Bold" panose="020F0704030504030204" pitchFamily="34" charset="0"/>
              </a:rPr>
              <a:t>Protein synthesis </a:t>
            </a:r>
            <a:br>
              <a:rPr lang="en-US" sz="4800" dirty="0">
                <a:solidFill>
                  <a:schemeClr val="accent2">
                    <a:lumMod val="50000"/>
                  </a:schemeClr>
                </a:solidFill>
                <a:latin typeface="Arial Rounded MT Bold" panose="020F0704030504030204" pitchFamily="34" charset="0"/>
              </a:rPr>
            </a:br>
            <a:br>
              <a:rPr lang="en-US" sz="4800" dirty="0">
                <a:solidFill>
                  <a:schemeClr val="accent2">
                    <a:lumMod val="50000"/>
                  </a:schemeClr>
                </a:solidFill>
                <a:latin typeface="Arial Rounded MT Bold" panose="020F0704030504030204" pitchFamily="34" charset="0"/>
              </a:rPr>
            </a:br>
            <a:r>
              <a:rPr lang="en-US" sz="4000" u="sng" dirty="0">
                <a:solidFill>
                  <a:schemeClr val="accent2">
                    <a:lumMod val="50000"/>
                  </a:schemeClr>
                </a:solidFill>
                <a:latin typeface="Arial Rounded MT Bold" panose="020F0704030504030204" pitchFamily="34" charset="0"/>
              </a:rPr>
              <a:t>1 . Biosynthesis:</a:t>
            </a:r>
          </a:p>
        </p:txBody>
      </p:sp>
    </p:spTree>
    <p:extLst>
      <p:ext uri="{BB962C8B-B14F-4D97-AF65-F5344CB8AC3E}">
        <p14:creationId xmlns:p14="http://schemas.microsoft.com/office/powerpoint/2010/main" val="4294541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135379"/>
            <a:ext cx="8911687" cy="1280890"/>
          </a:xfrm>
        </p:spPr>
        <p:txBody>
          <a:bodyPr/>
          <a:lstStyle/>
          <a:p>
            <a:endParaRPr lang="en-US" dirty="0"/>
          </a:p>
        </p:txBody>
      </p:sp>
      <p:sp>
        <p:nvSpPr>
          <p:cNvPr id="3" name="Content Placeholder 2"/>
          <p:cNvSpPr>
            <a:spLocks noGrp="1"/>
          </p:cNvSpPr>
          <p:nvPr>
            <p:ph idx="1"/>
          </p:nvPr>
        </p:nvSpPr>
        <p:spPr>
          <a:xfrm>
            <a:off x="2128345" y="1581806"/>
            <a:ext cx="9376267" cy="4740165"/>
          </a:xfrm>
        </p:spPr>
        <p:txBody>
          <a:bodyPr/>
          <a:lstStyle/>
          <a:p>
            <a:r>
              <a:rPr lang="en-US" sz="2400" dirty="0">
                <a:solidFill>
                  <a:schemeClr val="bg2">
                    <a:lumMod val="50000"/>
                  </a:schemeClr>
                </a:solidFill>
              </a:rPr>
              <a:t>The mRNA is loaded onto the ribosome and is read three nucleotides at a time by matching each codon to its base pairing anticodon located on a transfer RNA molecule, which carries the amino acid corresponding to the codon it recognizes.</a:t>
            </a:r>
          </a:p>
          <a:p>
            <a:r>
              <a:rPr lang="en-US" sz="2400" dirty="0">
                <a:solidFill>
                  <a:schemeClr val="bg2">
                    <a:lumMod val="50000"/>
                  </a:schemeClr>
                </a:solidFill>
              </a:rPr>
              <a:t>Proteins are always biosynthesized from  </a:t>
            </a:r>
          </a:p>
          <a:p>
            <a:pPr marL="0" indent="0">
              <a:buNone/>
            </a:pPr>
            <a:r>
              <a:rPr lang="en-US" sz="2400" dirty="0">
                <a:solidFill>
                  <a:schemeClr val="bg2">
                    <a:lumMod val="50000"/>
                  </a:schemeClr>
                </a:solidFill>
              </a:rPr>
              <a:t>     </a:t>
            </a:r>
            <a:r>
              <a:rPr lang="en-US" sz="2400" dirty="0">
                <a:solidFill>
                  <a:srgbClr val="FF0000"/>
                </a:solidFill>
              </a:rPr>
              <a:t>N-terminus to C-terminus</a:t>
            </a:r>
          </a:p>
          <a:p>
            <a:pPr marL="0" indent="0">
              <a:buNone/>
            </a:pPr>
            <a:endParaRPr lang="en-US" sz="2400" dirty="0">
              <a:solidFill>
                <a:schemeClr val="bg2">
                  <a:lumMod val="50000"/>
                </a:schemeClr>
              </a:solidFill>
            </a:endParaRPr>
          </a:p>
          <a:p>
            <a:endParaRPr lang="en-US" dirty="0"/>
          </a:p>
        </p:txBody>
      </p:sp>
    </p:spTree>
    <p:extLst>
      <p:ext uri="{BB962C8B-B14F-4D97-AF65-F5344CB8AC3E}">
        <p14:creationId xmlns:p14="http://schemas.microsoft.com/office/powerpoint/2010/main" val="1667624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9468" y="583167"/>
            <a:ext cx="8911687" cy="1280890"/>
          </a:xfrm>
        </p:spPr>
        <p:txBody>
          <a:bodyPr>
            <a:normAutofit/>
          </a:bodyPr>
          <a:lstStyle/>
          <a:p>
            <a:r>
              <a:rPr lang="en-US" sz="3200" u="sng" dirty="0">
                <a:solidFill>
                  <a:schemeClr val="tx2"/>
                </a:solidFill>
                <a:effectLst>
                  <a:outerShdw blurRad="38100" dist="38100" dir="2700000" algn="tl">
                    <a:srgbClr val="000000">
                      <a:alpha val="43137"/>
                    </a:srgbClr>
                  </a:outerShdw>
                </a:effectLst>
                <a:latin typeface="Arial Rounded MT Bold" panose="020F0704030504030204" pitchFamily="34" charset="0"/>
              </a:rPr>
              <a:t>2) CHEMICAL SYNTHESIS:</a:t>
            </a:r>
          </a:p>
        </p:txBody>
      </p:sp>
      <p:sp>
        <p:nvSpPr>
          <p:cNvPr id="3" name="Content Placeholder 2"/>
          <p:cNvSpPr>
            <a:spLocks noGrp="1"/>
          </p:cNvSpPr>
          <p:nvPr>
            <p:ph idx="1"/>
          </p:nvPr>
        </p:nvSpPr>
        <p:spPr>
          <a:xfrm>
            <a:off x="1473959" y="1583140"/>
            <a:ext cx="10317708" cy="4817660"/>
          </a:xfrm>
        </p:spPr>
        <p:txBody>
          <a:bodyPr>
            <a:normAutofit fontScale="92500"/>
          </a:bodyPr>
          <a:lstStyle/>
          <a:p>
            <a:r>
              <a:rPr lang="en-US" sz="2800" dirty="0">
                <a:solidFill>
                  <a:schemeClr val="accent2"/>
                </a:solidFill>
                <a:latin typeface="Arial Rounded MT Bold" panose="020F0704030504030204" pitchFamily="34" charset="0"/>
              </a:rPr>
              <a:t>Short proteins can also be synthesized chemically by a family of methods known as peptide synthesis, which rely on organic synthesis techniques such as chemical  ligation.</a:t>
            </a:r>
          </a:p>
          <a:p>
            <a:r>
              <a:rPr lang="en-US" sz="2800" dirty="0">
                <a:solidFill>
                  <a:schemeClr val="accent2"/>
                </a:solidFill>
                <a:latin typeface="Arial Rounded MT Bold" panose="020F0704030504030204" pitchFamily="34" charset="0"/>
              </a:rPr>
              <a:t>Chemical synthesis allows for the introduction of non-natural amino acids into polypeptide chains.</a:t>
            </a:r>
          </a:p>
          <a:p>
            <a:r>
              <a:rPr lang="en-US" sz="2800" dirty="0">
                <a:solidFill>
                  <a:schemeClr val="accent2"/>
                </a:solidFill>
                <a:latin typeface="Arial Rounded MT Bold" panose="020F0704030504030204" pitchFamily="34" charset="0"/>
              </a:rPr>
              <a:t>Chemical synthesis of polypeptides only efficient for 300 amino acids. </a:t>
            </a:r>
          </a:p>
          <a:p>
            <a:endParaRPr lang="en-US" sz="2800" dirty="0">
              <a:solidFill>
                <a:schemeClr val="accent2"/>
              </a:solidFill>
              <a:latin typeface="Arial Rounded MT Bold" panose="020F0704030504030204" pitchFamily="34" charset="0"/>
            </a:endParaRPr>
          </a:p>
          <a:p>
            <a:r>
              <a:rPr lang="en-US" sz="2800" dirty="0">
                <a:solidFill>
                  <a:schemeClr val="accent2"/>
                </a:solidFill>
                <a:latin typeface="Arial Rounded MT Bold" panose="020F0704030504030204" pitchFamily="34" charset="0"/>
              </a:rPr>
              <a:t>Most chemical synthesis methods proceed from </a:t>
            </a:r>
            <a:r>
              <a:rPr lang="en-US" sz="2800" dirty="0">
                <a:solidFill>
                  <a:srgbClr val="FF0000"/>
                </a:solidFill>
                <a:latin typeface="Arial Rounded MT Bold" panose="020F0704030504030204" pitchFamily="34" charset="0"/>
              </a:rPr>
              <a:t>C-terminus to N-terminus</a:t>
            </a:r>
            <a:r>
              <a:rPr lang="en-US" sz="2800" dirty="0">
                <a:solidFill>
                  <a:schemeClr val="accent2"/>
                </a:solidFill>
                <a:latin typeface="Arial Rounded MT Bold" panose="020F0704030504030204" pitchFamily="34" charset="0"/>
              </a:rPr>
              <a:t>, opposite the biological reaction.</a:t>
            </a:r>
          </a:p>
          <a:p>
            <a:endParaRPr lang="en-US" dirty="0"/>
          </a:p>
        </p:txBody>
      </p:sp>
    </p:spTree>
    <p:extLst>
      <p:ext uri="{BB962C8B-B14F-4D97-AF65-F5344CB8AC3E}">
        <p14:creationId xmlns:p14="http://schemas.microsoft.com/office/powerpoint/2010/main" val="2740393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6852274"/>
          </a:xfrm>
          <a:prstGeom prst="rect">
            <a:avLst/>
          </a:prstGeom>
        </p:spPr>
      </p:pic>
    </p:spTree>
    <p:extLst>
      <p:ext uri="{BB962C8B-B14F-4D97-AF65-F5344CB8AC3E}">
        <p14:creationId xmlns:p14="http://schemas.microsoft.com/office/powerpoint/2010/main" val="13588272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24334" y="1438786"/>
            <a:ext cx="9717206" cy="830997"/>
          </a:xfrm>
          <a:prstGeom prst="rect">
            <a:avLst/>
          </a:prstGeom>
        </p:spPr>
        <p:txBody>
          <a:bodyPr wrap="square">
            <a:spAutoFit/>
          </a:bodyPr>
          <a:lstStyle/>
          <a:p>
            <a:pPr algn="just"/>
            <a:r>
              <a:rPr lang="en-US" sz="2400" dirty="0">
                <a:solidFill>
                  <a:schemeClr val="tx2"/>
                </a:solidFill>
                <a:latin typeface="Arial Rounded MT Bold" panose="020F0704030504030204" pitchFamily="34" charset="0"/>
              </a:rPr>
              <a:t>A gene mutation is a permanent alteration in the DNA sequence that makes up  a gene”</a:t>
            </a:r>
          </a:p>
        </p:txBody>
      </p:sp>
      <p:pic>
        <p:nvPicPr>
          <p:cNvPr id="3" name="Picture 2"/>
          <p:cNvPicPr>
            <a:picLocks noChangeAspect="1"/>
          </p:cNvPicPr>
          <p:nvPr/>
        </p:nvPicPr>
        <p:blipFill>
          <a:blip r:embed="rId2"/>
          <a:stretch>
            <a:fillRect/>
          </a:stretch>
        </p:blipFill>
        <p:spPr>
          <a:xfrm>
            <a:off x="3930555" y="2524836"/>
            <a:ext cx="5367547" cy="3944203"/>
          </a:xfrm>
          <a:prstGeom prst="rect">
            <a:avLst/>
          </a:prstGeom>
        </p:spPr>
      </p:pic>
      <p:sp>
        <p:nvSpPr>
          <p:cNvPr id="4" name="Rectangle 3"/>
          <p:cNvSpPr/>
          <p:nvPr/>
        </p:nvSpPr>
        <p:spPr>
          <a:xfrm>
            <a:off x="2204666" y="770910"/>
            <a:ext cx="4223430" cy="461665"/>
          </a:xfrm>
          <a:prstGeom prst="rect">
            <a:avLst/>
          </a:prstGeom>
        </p:spPr>
        <p:txBody>
          <a:bodyPr wrap="square">
            <a:spAutoFit/>
          </a:bodyPr>
          <a:lstStyle/>
          <a:p>
            <a:r>
              <a:rPr lang="en-US" sz="2400" dirty="0">
                <a:solidFill>
                  <a:schemeClr val="accent1"/>
                </a:solidFill>
                <a:latin typeface="Arial Rounded MT Bold" panose="020F0704030504030204" pitchFamily="34" charset="0"/>
              </a:rPr>
              <a:t>GENE MUTATION:</a:t>
            </a:r>
          </a:p>
        </p:txBody>
      </p:sp>
    </p:spTree>
    <p:extLst>
      <p:ext uri="{BB962C8B-B14F-4D97-AF65-F5344CB8AC3E}">
        <p14:creationId xmlns:p14="http://schemas.microsoft.com/office/powerpoint/2010/main" val="341880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35623" y="322979"/>
            <a:ext cx="8109978" cy="461665"/>
          </a:xfrm>
          <a:prstGeom prst="rect">
            <a:avLst/>
          </a:prstGeom>
        </p:spPr>
        <p:txBody>
          <a:bodyPr wrap="square">
            <a:spAutoFit/>
          </a:bodyPr>
          <a:lstStyle/>
          <a:p>
            <a:r>
              <a:rPr lang="en-US" sz="2400" dirty="0">
                <a:solidFill>
                  <a:schemeClr val="accent1"/>
                </a:solidFill>
                <a:latin typeface="Arial Rounded MT Bold" panose="020F0704030504030204" pitchFamily="34" charset="0"/>
              </a:rPr>
              <a:t>WHAT TYPES OF GENE MUTATIONS ARE POSSIBLE ?</a:t>
            </a:r>
          </a:p>
        </p:txBody>
      </p:sp>
      <p:sp>
        <p:nvSpPr>
          <p:cNvPr id="4" name="Rectangle 3"/>
          <p:cNvSpPr/>
          <p:nvPr/>
        </p:nvSpPr>
        <p:spPr>
          <a:xfrm>
            <a:off x="2326943" y="1533757"/>
            <a:ext cx="9444249" cy="4585871"/>
          </a:xfrm>
          <a:prstGeom prst="rect">
            <a:avLst/>
          </a:prstGeom>
        </p:spPr>
        <p:txBody>
          <a:bodyPr wrap="square">
            <a:spAutoFit/>
          </a:bodyPr>
          <a:lstStyle/>
          <a:p>
            <a:endParaRPr lang="en-US" sz="2000" dirty="0">
              <a:solidFill>
                <a:srgbClr val="C00000"/>
              </a:solidFill>
              <a:latin typeface="Arial Rounded MT Bold" panose="020F0704030504030204" pitchFamily="34" charset="0"/>
            </a:endParaRPr>
          </a:p>
          <a:p>
            <a:endParaRPr lang="en-US" sz="2000" dirty="0">
              <a:solidFill>
                <a:srgbClr val="C00000"/>
              </a:solidFill>
              <a:latin typeface="Arial Rounded MT Bold" panose="020F0704030504030204" pitchFamily="34" charset="0"/>
            </a:endParaRPr>
          </a:p>
          <a:p>
            <a:r>
              <a:rPr lang="en-US" sz="2000" dirty="0">
                <a:solidFill>
                  <a:srgbClr val="C00000"/>
                </a:solidFill>
                <a:latin typeface="Arial Rounded MT Bold" panose="020F0704030504030204" pitchFamily="34" charset="0"/>
              </a:rPr>
              <a:t> </a:t>
            </a:r>
            <a:r>
              <a:rPr lang="en-US" sz="2400" u="sng" dirty="0">
                <a:solidFill>
                  <a:schemeClr val="tx2"/>
                </a:solidFill>
                <a:latin typeface="Arial Rounded MT Bold" panose="020F0704030504030204" pitchFamily="34" charset="0"/>
              </a:rPr>
              <a:t>1) Insertion</a:t>
            </a:r>
            <a:endParaRPr lang="en-US" sz="2000" dirty="0">
              <a:solidFill>
                <a:srgbClr val="C00000"/>
              </a:solidFill>
              <a:latin typeface="Arial Rounded MT Bold" panose="020F0704030504030204" pitchFamily="34" charset="0"/>
            </a:endParaRPr>
          </a:p>
          <a:p>
            <a:r>
              <a:rPr lang="en-US" sz="2000" dirty="0">
                <a:solidFill>
                  <a:srgbClr val="C00000"/>
                </a:solidFill>
                <a:latin typeface="Arial Rounded MT Bold" panose="020F0704030504030204" pitchFamily="34" charset="0"/>
              </a:rPr>
              <a:t>An insertion changes the number of DNA bases in a gene by adding a piece</a:t>
            </a:r>
          </a:p>
          <a:p>
            <a:r>
              <a:rPr lang="en-US" sz="2000" dirty="0">
                <a:solidFill>
                  <a:srgbClr val="C00000"/>
                </a:solidFill>
                <a:latin typeface="Arial Rounded MT Bold" panose="020F0704030504030204" pitchFamily="34" charset="0"/>
              </a:rPr>
              <a:t>DNA. As a result, the protein made by the gene may not function properly. </a:t>
            </a:r>
          </a:p>
          <a:p>
            <a:endParaRPr lang="en-US" sz="2000" dirty="0">
              <a:solidFill>
                <a:srgbClr val="C00000"/>
              </a:solidFill>
              <a:latin typeface="Arial Rounded MT Bold" panose="020F0704030504030204" pitchFamily="34" charset="0"/>
            </a:endParaRPr>
          </a:p>
          <a:p>
            <a:r>
              <a:rPr lang="en-US" sz="2400" u="sng" dirty="0">
                <a:solidFill>
                  <a:schemeClr val="tx2"/>
                </a:solidFill>
                <a:latin typeface="Arial Rounded MT Bold" panose="020F0704030504030204" pitchFamily="34" charset="0"/>
              </a:rPr>
              <a:t>2)  Deletion</a:t>
            </a:r>
            <a:endParaRPr lang="en-US" sz="2000" dirty="0">
              <a:solidFill>
                <a:srgbClr val="C00000"/>
              </a:solidFill>
              <a:latin typeface="Arial Rounded MT Bold" panose="020F0704030504030204" pitchFamily="34" charset="0"/>
            </a:endParaRPr>
          </a:p>
          <a:p>
            <a:r>
              <a:rPr lang="en-US" sz="2000" dirty="0">
                <a:solidFill>
                  <a:srgbClr val="C00000"/>
                </a:solidFill>
                <a:latin typeface="Arial Rounded MT Bold" panose="020F0704030504030204" pitchFamily="34" charset="0"/>
              </a:rPr>
              <a:t>A deletion changes the number of DNA bases by removing a piece of DNA</a:t>
            </a:r>
          </a:p>
          <a:p>
            <a:endParaRPr lang="en-US" sz="2000" dirty="0">
              <a:solidFill>
                <a:srgbClr val="C00000"/>
              </a:solidFill>
              <a:latin typeface="Arial Rounded MT Bold" panose="020F0704030504030204" pitchFamily="34" charset="0"/>
            </a:endParaRPr>
          </a:p>
          <a:p>
            <a:r>
              <a:rPr lang="en-US" sz="2400" u="sng" dirty="0">
                <a:solidFill>
                  <a:schemeClr val="tx2"/>
                </a:solidFill>
                <a:latin typeface="Arial Rounded MT Bold" panose="020F0704030504030204" pitchFamily="34" charset="0"/>
              </a:rPr>
              <a:t>3)  Duplication :</a:t>
            </a:r>
          </a:p>
          <a:p>
            <a:r>
              <a:rPr lang="en-US" sz="2000" dirty="0">
                <a:solidFill>
                  <a:srgbClr val="C00000"/>
                </a:solidFill>
                <a:latin typeface="Arial Rounded MT Bold" panose="020F0704030504030204" pitchFamily="34" charset="0"/>
              </a:rPr>
              <a:t>A duplication consists of a piece of DNA that is abnormally copied one or more times. This type of mutation may alter the function of the resulting protein.</a:t>
            </a:r>
          </a:p>
          <a:p>
            <a:endParaRPr lang="en-US" sz="2000" dirty="0">
              <a:solidFill>
                <a:srgbClr val="C00000"/>
              </a:solidFill>
              <a:latin typeface="Arial Rounded MT Bold" panose="020F0704030504030204" pitchFamily="34" charset="0"/>
            </a:endParaRPr>
          </a:p>
        </p:txBody>
      </p:sp>
    </p:spTree>
    <p:extLst>
      <p:ext uri="{BB962C8B-B14F-4D97-AF65-F5344CB8AC3E}">
        <p14:creationId xmlns:p14="http://schemas.microsoft.com/office/powerpoint/2010/main" val="1932376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Effect transition="in" filter="fade">
                                      <p:cBhvr>
                                        <p:cTn id="13" dur="1000"/>
                                        <p:tgtEl>
                                          <p:spTgt spid="4">
                                            <p:txEl>
                                              <p:pRg st="3" end="3"/>
                                            </p:txEl>
                                          </p:spTgt>
                                        </p:tgtEl>
                                      </p:cBhvr>
                                    </p:animEffect>
                                    <p:anim calcmode="lin" valueType="num">
                                      <p:cBhvr>
                                        <p:cTn id="14"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3" end="3"/>
                                            </p:txEl>
                                          </p:spTgt>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4">
                                            <p:txEl>
                                              <p:pRg st="4" end="4"/>
                                            </p:txEl>
                                          </p:spTgt>
                                        </p:tgtEl>
                                        <p:attrNameLst>
                                          <p:attrName>style.visibility</p:attrName>
                                        </p:attrNameLst>
                                      </p:cBhvr>
                                      <p:to>
                                        <p:strVal val="visible"/>
                                      </p:to>
                                    </p:set>
                                    <p:animEffect transition="in" filter="fade">
                                      <p:cBhvr>
                                        <p:cTn id="18" dur="1000"/>
                                        <p:tgtEl>
                                          <p:spTgt spid="4">
                                            <p:txEl>
                                              <p:pRg st="4" end="4"/>
                                            </p:txEl>
                                          </p:spTgt>
                                        </p:tgtEl>
                                      </p:cBhvr>
                                    </p:animEffect>
                                    <p:anim calcmode="lin" valueType="num">
                                      <p:cBhvr>
                                        <p:cTn id="19"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0"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 calcmode="lin" valueType="num">
                                      <p:cBhvr additive="base">
                                        <p:cTn id="2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Effect transition="in" filter="fade">
                                      <p:cBhvr>
                                        <p:cTn id="31" dur="1000"/>
                                        <p:tgtEl>
                                          <p:spTgt spid="4">
                                            <p:txEl>
                                              <p:pRg st="7" end="7"/>
                                            </p:txEl>
                                          </p:spTgt>
                                        </p:tgtEl>
                                      </p:cBhvr>
                                    </p:animEffect>
                                    <p:anim calcmode="lin" valueType="num">
                                      <p:cBhvr>
                                        <p:cTn id="32"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33" dur="10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4">
                                            <p:txEl>
                                              <p:pRg st="9" end="9"/>
                                            </p:txEl>
                                          </p:spTgt>
                                        </p:tgtEl>
                                        <p:attrNameLst>
                                          <p:attrName>style.visibility</p:attrName>
                                        </p:attrNameLst>
                                      </p:cBhvr>
                                      <p:to>
                                        <p:strVal val="visible"/>
                                      </p:to>
                                    </p:set>
                                    <p:anim calcmode="lin" valueType="num">
                                      <p:cBhvr additive="base">
                                        <p:cTn id="38"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4">
                                            <p:txEl>
                                              <p:pRg st="10" end="10"/>
                                            </p:txEl>
                                          </p:spTgt>
                                        </p:tgtEl>
                                        <p:attrNameLst>
                                          <p:attrName>style.visibility</p:attrName>
                                        </p:attrNameLst>
                                      </p:cBhvr>
                                      <p:to>
                                        <p:strVal val="visible"/>
                                      </p:to>
                                    </p:set>
                                    <p:animEffect transition="in" filter="fade">
                                      <p:cBhvr>
                                        <p:cTn id="44" dur="1000"/>
                                        <p:tgtEl>
                                          <p:spTgt spid="4">
                                            <p:txEl>
                                              <p:pRg st="10" end="10"/>
                                            </p:txEl>
                                          </p:spTgt>
                                        </p:tgtEl>
                                      </p:cBhvr>
                                    </p:animEffect>
                                    <p:anim calcmode="lin" valueType="num">
                                      <p:cBhvr>
                                        <p:cTn id="45" dur="10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46" dur="1000" fill="hold"/>
                                        <p:tgtEl>
                                          <p:spTgt spid="4">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852381" y="8574"/>
            <a:ext cx="5343593" cy="1228299"/>
          </a:xfrm>
          <a:prstGeom prst="rect">
            <a:avLst/>
          </a:prstGeom>
          <a:ln>
            <a:noFill/>
          </a:ln>
          <a:effectLst>
            <a:outerShdw blurRad="292100" dist="139700" dir="2700000" algn="tl" rotWithShape="0">
              <a:srgbClr val="333333">
                <a:alpha val="65000"/>
              </a:srgbClr>
            </a:outerShdw>
          </a:effectLst>
        </p:spPr>
      </p:pic>
      <p:sp>
        <p:nvSpPr>
          <p:cNvPr id="3" name="Rectangle 2"/>
          <p:cNvSpPr/>
          <p:nvPr/>
        </p:nvSpPr>
        <p:spPr>
          <a:xfrm>
            <a:off x="1528549" y="1072433"/>
            <a:ext cx="9717206" cy="830997"/>
          </a:xfrm>
          <a:prstGeom prst="rect">
            <a:avLst/>
          </a:prstGeom>
        </p:spPr>
        <p:txBody>
          <a:bodyPr wrap="square">
            <a:spAutoFit/>
          </a:bodyPr>
          <a:lstStyle/>
          <a:p>
            <a:pPr lvl="0" defTabSz="457200">
              <a:spcBef>
                <a:spcPts val="1000"/>
              </a:spcBef>
              <a:buClr>
                <a:srgbClr val="A5300F"/>
              </a:buClr>
            </a:pPr>
            <a:r>
              <a:rPr lang="en-US" sz="2400" dirty="0">
                <a:solidFill>
                  <a:schemeClr val="accent1"/>
                </a:solidFill>
                <a:latin typeface="Arial Rounded MT Bold" panose="020F0704030504030204" pitchFamily="34" charset="0"/>
              </a:rPr>
              <a:t>The</a:t>
            </a:r>
            <a:r>
              <a:rPr lang="en-US" sz="2400" dirty="0">
                <a:solidFill>
                  <a:schemeClr val="accent1"/>
                </a:solidFill>
              </a:rPr>
              <a:t> </a:t>
            </a:r>
            <a:r>
              <a:rPr lang="en-US" sz="2400" dirty="0">
                <a:solidFill>
                  <a:schemeClr val="accent1"/>
                </a:solidFill>
                <a:latin typeface="Arial Rounded MT Bold" panose="020F0704030504030204" pitchFamily="34" charset="0"/>
              </a:rPr>
              <a:t>central dogma of molecular biology is an explanation of the flow of genetic information within a biological system”</a:t>
            </a:r>
          </a:p>
        </p:txBody>
      </p:sp>
      <p:sp>
        <p:nvSpPr>
          <p:cNvPr id="4" name="Rectangle 3"/>
          <p:cNvSpPr/>
          <p:nvPr/>
        </p:nvSpPr>
        <p:spPr>
          <a:xfrm>
            <a:off x="2115405" y="2755650"/>
            <a:ext cx="5131556" cy="1569660"/>
          </a:xfrm>
          <a:prstGeom prst="rect">
            <a:avLst/>
          </a:prstGeom>
        </p:spPr>
        <p:txBody>
          <a:bodyPr wrap="square">
            <a:spAutoFit/>
          </a:bodyPr>
          <a:lstStyle/>
          <a:p>
            <a:pPr algn="just"/>
            <a:r>
              <a:rPr lang="en-US" sz="2400" dirty="0">
                <a:solidFill>
                  <a:srgbClr val="0070C0"/>
                </a:solidFill>
                <a:latin typeface="Century Gothic" panose="020B0502020202020204" pitchFamily="34" charset="0"/>
              </a:rPr>
              <a:t>The central dogma of molecular biology deals with the detailed residue-by-residue transfer of sequential information. </a:t>
            </a:r>
          </a:p>
        </p:txBody>
      </p:sp>
      <p:pic>
        <p:nvPicPr>
          <p:cNvPr id="5" name="Picture 4"/>
          <p:cNvPicPr>
            <a:picLocks noChangeAspect="1"/>
          </p:cNvPicPr>
          <p:nvPr/>
        </p:nvPicPr>
        <p:blipFill>
          <a:blip r:embed="rId3"/>
          <a:stretch>
            <a:fillRect/>
          </a:stretch>
        </p:blipFill>
        <p:spPr>
          <a:xfrm>
            <a:off x="7930909" y="2277132"/>
            <a:ext cx="3765221" cy="3634692"/>
          </a:xfrm>
          <a:prstGeom prst="rect">
            <a:avLst/>
          </a:prstGeom>
        </p:spPr>
      </p:pic>
      <p:sp>
        <p:nvSpPr>
          <p:cNvPr id="6" name="Rectangle 5"/>
          <p:cNvSpPr/>
          <p:nvPr/>
        </p:nvSpPr>
        <p:spPr>
          <a:xfrm>
            <a:off x="8548589" y="6085471"/>
            <a:ext cx="2529860" cy="400110"/>
          </a:xfrm>
          <a:prstGeom prst="rect">
            <a:avLst/>
          </a:prstGeom>
        </p:spPr>
        <p:txBody>
          <a:bodyPr wrap="none">
            <a:spAutoFit/>
          </a:bodyPr>
          <a:lstStyle/>
          <a:p>
            <a:r>
              <a:rPr lang="en-US" sz="2000" b="1" dirty="0">
                <a:latin typeface="Castellar" panose="020A0402060406010301" pitchFamily="18" charset="0"/>
              </a:rPr>
              <a:t>-Francis Crick</a:t>
            </a:r>
          </a:p>
        </p:txBody>
      </p:sp>
    </p:spTree>
    <p:extLst>
      <p:ext uri="{BB962C8B-B14F-4D97-AF65-F5344CB8AC3E}">
        <p14:creationId xmlns:p14="http://schemas.microsoft.com/office/powerpoint/2010/main" val="337573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8549" y="181170"/>
            <a:ext cx="10112991" cy="2923877"/>
          </a:xfrm>
          <a:prstGeom prst="rect">
            <a:avLst/>
          </a:prstGeom>
        </p:spPr>
        <p:txBody>
          <a:bodyPr wrap="square">
            <a:spAutoFit/>
          </a:bodyPr>
          <a:lstStyle/>
          <a:p>
            <a:endParaRPr lang="en-US" sz="2000" dirty="0">
              <a:solidFill>
                <a:srgbClr val="C00000"/>
              </a:solidFill>
            </a:endParaRPr>
          </a:p>
          <a:p>
            <a:pPr marL="457200" indent="-457200">
              <a:buAutoNum type="arabicParenR" startAt="5"/>
            </a:pPr>
            <a:r>
              <a:rPr lang="en-US" sz="2400" u="sng" dirty="0">
                <a:solidFill>
                  <a:schemeClr val="tx2"/>
                </a:solidFill>
                <a:latin typeface="Arial Rounded MT Bold" panose="020F0704030504030204" pitchFamily="34" charset="0"/>
              </a:rPr>
              <a:t>Frame shift mutation :</a:t>
            </a:r>
          </a:p>
          <a:p>
            <a:pPr marL="457200" indent="-457200">
              <a:buAutoNum type="arabicParenR" startAt="5"/>
            </a:pPr>
            <a:endParaRPr lang="en-US" sz="2000" u="sng" dirty="0">
              <a:solidFill>
                <a:schemeClr val="tx2"/>
              </a:solidFill>
              <a:latin typeface="Arial Rounded MT Bold" panose="020F0704030504030204" pitchFamily="34" charset="0"/>
            </a:endParaRPr>
          </a:p>
          <a:p>
            <a:r>
              <a:rPr lang="en-US" sz="2000" dirty="0">
                <a:solidFill>
                  <a:srgbClr val="C00000"/>
                </a:solidFill>
                <a:latin typeface="+mj-lt"/>
              </a:rPr>
              <a:t>This type of mutation occurs when the addition or loss of DNA bases changes a </a:t>
            </a:r>
          </a:p>
          <a:p>
            <a:r>
              <a:rPr lang="en-US" sz="2000" dirty="0">
                <a:solidFill>
                  <a:srgbClr val="C00000"/>
                </a:solidFill>
                <a:latin typeface="+mj-lt"/>
              </a:rPr>
              <a:t>gene's reading frame.</a:t>
            </a:r>
          </a:p>
          <a:p>
            <a:endParaRPr lang="en-US" sz="2000" dirty="0">
              <a:solidFill>
                <a:srgbClr val="C00000"/>
              </a:solidFill>
              <a:latin typeface="+mj-lt"/>
            </a:endParaRPr>
          </a:p>
          <a:p>
            <a:r>
              <a:rPr lang="en-US" sz="2000" dirty="0">
                <a:solidFill>
                  <a:srgbClr val="C00000"/>
                </a:solidFill>
                <a:latin typeface="+mj-lt"/>
              </a:rPr>
              <a:t>Insertions, deletions, and duplications can all be frame shift mutations.</a:t>
            </a:r>
          </a:p>
          <a:p>
            <a:endParaRPr lang="en-US" sz="2000" dirty="0">
              <a:solidFill>
                <a:srgbClr val="C00000"/>
              </a:solidFill>
              <a:latin typeface="+mj-lt"/>
            </a:endParaRPr>
          </a:p>
          <a:p>
            <a:endParaRPr lang="en-US" sz="2000" dirty="0">
              <a:solidFill>
                <a:srgbClr val="C00000"/>
              </a:solidFill>
              <a:latin typeface="+mj-lt"/>
            </a:endParaRPr>
          </a:p>
        </p:txBody>
      </p:sp>
      <p:pic>
        <p:nvPicPr>
          <p:cNvPr id="3" name="Picture 2"/>
          <p:cNvPicPr>
            <a:picLocks noChangeAspect="1"/>
          </p:cNvPicPr>
          <p:nvPr/>
        </p:nvPicPr>
        <p:blipFill>
          <a:blip r:embed="rId2"/>
          <a:stretch>
            <a:fillRect/>
          </a:stretch>
        </p:blipFill>
        <p:spPr>
          <a:xfrm>
            <a:off x="2306472" y="3530597"/>
            <a:ext cx="9157647" cy="3115863"/>
          </a:xfrm>
          <a:prstGeom prst="rect">
            <a:avLst/>
          </a:prstGeom>
        </p:spPr>
      </p:pic>
    </p:spTree>
    <p:extLst>
      <p:ext uri="{BB962C8B-B14F-4D97-AF65-F5344CB8AC3E}">
        <p14:creationId xmlns:p14="http://schemas.microsoft.com/office/powerpoint/2010/main" val="2103820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fade">
                                      <p:cBhvr>
                                        <p:cTn id="7" dur="1000"/>
                                        <p:tgtEl>
                                          <p:spTgt spid="2">
                                            <p:txEl>
                                              <p:pRg st="3" end="3"/>
                                            </p:txEl>
                                          </p:spTgt>
                                        </p:tgtEl>
                                      </p:cBhvr>
                                    </p:animEffect>
                                    <p:anim calcmode="lin" valueType="num">
                                      <p:cBhvr>
                                        <p:cTn id="8"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fade">
                                      <p:cBhvr>
                                        <p:cTn id="12" dur="1000"/>
                                        <p:tgtEl>
                                          <p:spTgt spid="2">
                                            <p:txEl>
                                              <p:pRg st="4" end="4"/>
                                            </p:txEl>
                                          </p:spTgt>
                                        </p:tgtEl>
                                      </p:cBhvr>
                                    </p:animEffect>
                                    <p:anim calcmode="lin" valueType="num">
                                      <p:cBhvr>
                                        <p:cTn id="13"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animEffect transition="in" filter="fade">
                                      <p:cBhvr>
                                        <p:cTn id="19" dur="1000"/>
                                        <p:tgtEl>
                                          <p:spTgt spid="2">
                                            <p:txEl>
                                              <p:pRg st="6" end="6"/>
                                            </p:txEl>
                                          </p:spTgt>
                                        </p:tgtEl>
                                      </p:cBhvr>
                                    </p:animEffect>
                                    <p:anim calcmode="lin" valueType="num">
                                      <p:cBhvr>
                                        <p:cTn id="2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down)">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3325" y="624110"/>
            <a:ext cx="8911687" cy="1280890"/>
          </a:xfrm>
        </p:spPr>
        <p:txBody>
          <a:bodyPr>
            <a:noAutofit/>
          </a:bodyPr>
          <a:lstStyle/>
          <a:p>
            <a:r>
              <a:rPr lang="en-US" sz="2800" dirty="0">
                <a:solidFill>
                  <a:schemeClr val="accent1"/>
                </a:solidFill>
                <a:latin typeface="Arial Rounded MT Bold" panose="020F0704030504030204" pitchFamily="34" charset="0"/>
              </a:rPr>
              <a:t>APPLICATION OF TRANSGENIC TECHNOLOGY IN AGRICULTURE:</a:t>
            </a:r>
            <a:br>
              <a:rPr lang="en-US" sz="2800" dirty="0">
                <a:solidFill>
                  <a:schemeClr val="accent1"/>
                </a:solidFill>
                <a:latin typeface="Arial Rounded MT Bold" panose="020F0704030504030204" pitchFamily="34" charset="0"/>
              </a:rPr>
            </a:br>
            <a:endParaRPr lang="en-US" sz="2800" dirty="0">
              <a:solidFill>
                <a:schemeClr val="accent1"/>
              </a:solidFill>
              <a:latin typeface="Arial Rounded MT Bold" panose="020F0704030504030204" pitchFamily="34" charset="0"/>
            </a:endParaRPr>
          </a:p>
        </p:txBody>
      </p:sp>
      <p:sp>
        <p:nvSpPr>
          <p:cNvPr id="3" name="Content Placeholder 2"/>
          <p:cNvSpPr>
            <a:spLocks noGrp="1"/>
          </p:cNvSpPr>
          <p:nvPr>
            <p:ph idx="1"/>
          </p:nvPr>
        </p:nvSpPr>
        <p:spPr>
          <a:xfrm>
            <a:off x="1983325" y="1905000"/>
            <a:ext cx="10208675" cy="4953000"/>
          </a:xfrm>
        </p:spPr>
        <p:txBody>
          <a:bodyPr>
            <a:noAutofit/>
          </a:bodyPr>
          <a:lstStyle/>
          <a:p>
            <a:r>
              <a:rPr lang="en-US" sz="2800" dirty="0"/>
              <a:t>Transgenic technology can improve crop quality and yield, compared with traditional crop.</a:t>
            </a:r>
          </a:p>
          <a:p>
            <a:r>
              <a:rPr lang="en-US" sz="2800" dirty="0"/>
              <a:t>Improve stress resistance (including disease-resistant, insect-resistant, cold-resistant and herbicide-resistant)</a:t>
            </a:r>
          </a:p>
          <a:p>
            <a:r>
              <a:rPr lang="en-US" sz="2800" dirty="0"/>
              <a:t>Improve nutritional quality. </a:t>
            </a:r>
          </a:p>
          <a:p>
            <a:r>
              <a:rPr lang="en-US" sz="2800" dirty="0"/>
              <a:t>The commercialization of genetically improved crops radically pulls down the cost of agriculture, and carry a great deal of profits of financial, environmental and  social in the world. </a:t>
            </a:r>
          </a:p>
        </p:txBody>
      </p:sp>
    </p:spTree>
    <p:extLst>
      <p:ext uri="{BB962C8B-B14F-4D97-AF65-F5344CB8AC3E}">
        <p14:creationId xmlns:p14="http://schemas.microsoft.com/office/powerpoint/2010/main" val="3004015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0125" y="325120"/>
            <a:ext cx="8911687" cy="1280890"/>
          </a:xfrm>
        </p:spPr>
        <p:txBody>
          <a:bodyPr>
            <a:noAutofit/>
          </a:bodyPr>
          <a:lstStyle/>
          <a:p>
            <a:pPr marL="742950" indent="-742950">
              <a:buFont typeface="+mj-lt"/>
              <a:buAutoNum type="arabicPeriod"/>
            </a:pPr>
            <a:r>
              <a:rPr lang="en-US" dirty="0">
                <a:solidFill>
                  <a:schemeClr val="accent1"/>
                </a:solidFill>
                <a:latin typeface="Arial Rounded MT Bold" panose="020F0704030504030204" pitchFamily="34" charset="0"/>
              </a:rPr>
              <a:t>Prevention and Control of Agricultural Disease and Pest :</a:t>
            </a:r>
          </a:p>
        </p:txBody>
      </p:sp>
      <p:sp>
        <p:nvSpPr>
          <p:cNvPr id="3" name="Content Placeholder 2"/>
          <p:cNvSpPr>
            <a:spLocks noGrp="1"/>
          </p:cNvSpPr>
          <p:nvPr>
            <p:ph idx="1"/>
          </p:nvPr>
        </p:nvSpPr>
        <p:spPr>
          <a:xfrm>
            <a:off x="1780125" y="1428855"/>
            <a:ext cx="10094037" cy="5429145"/>
          </a:xfrm>
        </p:spPr>
        <p:txBody>
          <a:bodyPr>
            <a:noAutofit/>
          </a:bodyPr>
          <a:lstStyle/>
          <a:p>
            <a:pPr marL="0" indent="0">
              <a:buNone/>
            </a:pPr>
            <a:endParaRPr lang="en-US" sz="2400" dirty="0"/>
          </a:p>
          <a:p>
            <a:r>
              <a:rPr lang="en-US" sz="2800" dirty="0"/>
              <a:t>improve the effect of disease and insect control,</a:t>
            </a:r>
          </a:p>
          <a:p>
            <a:r>
              <a:rPr lang="en-US" sz="2800" dirty="0"/>
              <a:t> reduce pesticide pollution, </a:t>
            </a:r>
          </a:p>
          <a:p>
            <a:r>
              <a:rPr lang="en-US" sz="2800" dirty="0"/>
              <a:t> increase crop production,</a:t>
            </a:r>
          </a:p>
          <a:p>
            <a:r>
              <a:rPr lang="en-US" sz="2800" b="1" dirty="0">
                <a:solidFill>
                  <a:schemeClr val="tx2"/>
                </a:solidFill>
              </a:rPr>
              <a:t>Transgenic insect-resistant </a:t>
            </a:r>
            <a:r>
              <a:rPr lang="en-US" sz="2800" dirty="0"/>
              <a:t>crop such as cotton, maize and potato have achieved fruitful results.</a:t>
            </a:r>
          </a:p>
          <a:p>
            <a:r>
              <a:rPr lang="en-US" sz="2800" b="1" dirty="0">
                <a:solidFill>
                  <a:schemeClr val="tx2"/>
                </a:solidFill>
              </a:rPr>
              <a:t>Plant disease-resistance </a:t>
            </a:r>
            <a:r>
              <a:rPr lang="en-US" sz="2800" dirty="0"/>
              <a:t>also bred many kinds of transgenic disease-resistant crop such as the </a:t>
            </a:r>
            <a:r>
              <a:rPr lang="en-US" sz="2800" dirty="0">
                <a:solidFill>
                  <a:schemeClr val="accent1"/>
                </a:solidFill>
              </a:rPr>
              <a:t>Fusarium wilt- </a:t>
            </a:r>
            <a:r>
              <a:rPr lang="en-US" sz="2800" dirty="0"/>
              <a:t>and </a:t>
            </a:r>
            <a:r>
              <a:rPr lang="en-US" sz="2800" dirty="0">
                <a:solidFill>
                  <a:schemeClr val="accent1"/>
                </a:solidFill>
              </a:rPr>
              <a:t>Verticillium wilt</a:t>
            </a:r>
            <a:r>
              <a:rPr lang="en-US" sz="2800" dirty="0"/>
              <a:t>-resistance transgenic cotton .</a:t>
            </a:r>
          </a:p>
          <a:p>
            <a:endParaRPr lang="en-US" sz="2400" dirty="0"/>
          </a:p>
        </p:txBody>
      </p:sp>
    </p:spTree>
    <p:extLst>
      <p:ext uri="{BB962C8B-B14F-4D97-AF65-F5344CB8AC3E}">
        <p14:creationId xmlns:p14="http://schemas.microsoft.com/office/powerpoint/2010/main" val="442189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additive="base">
                                        <p:cTn id="3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5821" y="569519"/>
            <a:ext cx="8911687" cy="1280890"/>
          </a:xfrm>
        </p:spPr>
        <p:txBody>
          <a:bodyPr>
            <a:normAutofit/>
          </a:bodyPr>
          <a:lstStyle/>
          <a:p>
            <a:r>
              <a:rPr lang="en-US" sz="4000" dirty="0">
                <a:solidFill>
                  <a:schemeClr val="accent1"/>
                </a:solidFill>
                <a:latin typeface="Arial Rounded MT Bold" panose="020F0704030504030204" pitchFamily="34" charset="0"/>
              </a:rPr>
              <a:t>2 . Quality enhancement</a:t>
            </a:r>
            <a:r>
              <a:rPr lang="en-US" sz="4400" dirty="0">
                <a:solidFill>
                  <a:schemeClr val="accent1"/>
                </a:solidFill>
                <a:latin typeface="Arial Rounded MT Bold" panose="020F0704030504030204" pitchFamily="34" charset="0"/>
              </a:rPr>
              <a:t> :</a:t>
            </a:r>
          </a:p>
        </p:txBody>
      </p:sp>
      <p:sp>
        <p:nvSpPr>
          <p:cNvPr id="3" name="Content Placeholder 2"/>
          <p:cNvSpPr>
            <a:spLocks noGrp="1"/>
          </p:cNvSpPr>
          <p:nvPr>
            <p:ph idx="1"/>
          </p:nvPr>
        </p:nvSpPr>
        <p:spPr>
          <a:xfrm>
            <a:off x="1483360" y="1706880"/>
            <a:ext cx="10505440" cy="5151120"/>
          </a:xfrm>
        </p:spPr>
        <p:txBody>
          <a:bodyPr>
            <a:normAutofit/>
          </a:bodyPr>
          <a:lstStyle/>
          <a:p>
            <a:pPr marL="0" indent="0">
              <a:buNone/>
            </a:pPr>
            <a:r>
              <a:rPr lang="en-US" sz="2800" dirty="0">
                <a:solidFill>
                  <a:srgbClr val="002060"/>
                </a:solidFill>
              </a:rPr>
              <a:t>Transgenic technique can be functional to advance the abilities of crop </a:t>
            </a:r>
          </a:p>
          <a:p>
            <a:r>
              <a:rPr lang="en-US" sz="2800" dirty="0">
                <a:solidFill>
                  <a:srgbClr val="002060"/>
                </a:solidFill>
              </a:rPr>
              <a:t>counting protein content</a:t>
            </a:r>
          </a:p>
          <a:p>
            <a:r>
              <a:rPr lang="en-US" sz="2800" dirty="0">
                <a:solidFill>
                  <a:srgbClr val="002060"/>
                </a:solidFill>
              </a:rPr>
              <a:t>amino acid arrangement, </a:t>
            </a:r>
          </a:p>
          <a:p>
            <a:r>
              <a:rPr lang="en-US" sz="2800" dirty="0">
                <a:solidFill>
                  <a:srgbClr val="002060"/>
                </a:solidFill>
              </a:rPr>
              <a:t>starch arrangement,</a:t>
            </a:r>
          </a:p>
          <a:p>
            <a:r>
              <a:rPr lang="en-US" sz="2800" dirty="0">
                <a:solidFill>
                  <a:srgbClr val="002060"/>
                </a:solidFill>
              </a:rPr>
              <a:t> polysaccharide compounds and</a:t>
            </a:r>
          </a:p>
          <a:p>
            <a:r>
              <a:rPr lang="en-US" sz="2800" dirty="0">
                <a:solidFill>
                  <a:srgbClr val="002060"/>
                </a:solidFill>
              </a:rPr>
              <a:t> lipid in seeds and other storage organs (tubers, tuberous root, bulbs, </a:t>
            </a:r>
            <a:r>
              <a:rPr lang="en-US" sz="2800" dirty="0" err="1">
                <a:solidFill>
                  <a:srgbClr val="002060"/>
                </a:solidFill>
              </a:rPr>
              <a:t>etc</a:t>
            </a:r>
            <a:r>
              <a:rPr lang="en-US" sz="2800" dirty="0">
                <a:solidFill>
                  <a:srgbClr val="002060"/>
                </a:solidFill>
              </a:rPr>
              <a:t>)</a:t>
            </a:r>
          </a:p>
          <a:p>
            <a:r>
              <a:rPr lang="en-US" sz="2800" dirty="0">
                <a:solidFill>
                  <a:srgbClr val="002060"/>
                </a:solidFill>
              </a:rPr>
              <a:t> improve food quality and nutrition.</a:t>
            </a:r>
          </a:p>
        </p:txBody>
      </p:sp>
    </p:spTree>
    <p:extLst>
      <p:ext uri="{BB962C8B-B14F-4D97-AF65-F5344CB8AC3E}">
        <p14:creationId xmlns:p14="http://schemas.microsoft.com/office/powerpoint/2010/main" val="4206229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1401" y="462598"/>
            <a:ext cx="8911687" cy="1280890"/>
          </a:xfrm>
        </p:spPr>
        <p:txBody>
          <a:bodyPr/>
          <a:lstStyle/>
          <a:p>
            <a:r>
              <a:rPr lang="en-US" dirty="0">
                <a:solidFill>
                  <a:schemeClr val="accent1"/>
                </a:solidFill>
                <a:latin typeface="Arial Rounded MT Bold" panose="020F0704030504030204" pitchFamily="34" charset="0"/>
              </a:rPr>
              <a:t>3 . Enhanced resistance:</a:t>
            </a:r>
          </a:p>
        </p:txBody>
      </p:sp>
      <p:sp>
        <p:nvSpPr>
          <p:cNvPr id="3" name="Content Placeholder 2"/>
          <p:cNvSpPr>
            <a:spLocks noGrp="1"/>
          </p:cNvSpPr>
          <p:nvPr>
            <p:ph idx="1"/>
          </p:nvPr>
        </p:nvSpPr>
        <p:spPr>
          <a:xfrm>
            <a:off x="1756092" y="1580714"/>
            <a:ext cx="10435908" cy="5466080"/>
          </a:xfrm>
        </p:spPr>
        <p:txBody>
          <a:bodyPr>
            <a:normAutofit/>
          </a:bodyPr>
          <a:lstStyle/>
          <a:p>
            <a:pPr marL="0" indent="0">
              <a:buNone/>
            </a:pPr>
            <a:r>
              <a:rPr lang="en-US" sz="2400" dirty="0">
                <a:solidFill>
                  <a:srgbClr val="002060"/>
                </a:solidFill>
              </a:rPr>
              <a:t>Transgenic technology is also widely applied in breeding new cultivars possessed </a:t>
            </a:r>
          </a:p>
          <a:p>
            <a:r>
              <a:rPr lang="en-US" sz="2400" dirty="0">
                <a:solidFill>
                  <a:srgbClr val="002060"/>
                </a:solidFill>
              </a:rPr>
              <a:t>high drought-, salt- and cold resistance. </a:t>
            </a:r>
          </a:p>
          <a:p>
            <a:r>
              <a:rPr lang="en-US" sz="2400" dirty="0">
                <a:solidFill>
                  <a:srgbClr val="002060"/>
                </a:solidFill>
              </a:rPr>
              <a:t>Some transgenic crops with biotic and abiotic stress-tolerant, fertility, yield and quality improvement. Furthermore, </a:t>
            </a:r>
          </a:p>
          <a:p>
            <a:r>
              <a:rPr lang="en-US" sz="2400" dirty="0">
                <a:solidFill>
                  <a:srgbClr val="002060"/>
                </a:solidFill>
              </a:rPr>
              <a:t>Golden rice and drought-tolerant maize created early by transgenic technique.</a:t>
            </a:r>
          </a:p>
          <a:p>
            <a:r>
              <a:rPr lang="en-US" sz="2400" dirty="0">
                <a:solidFill>
                  <a:srgbClr val="002060"/>
                </a:solidFill>
              </a:rPr>
              <a:t>Transgenic cotton has presented many important environmental, social, and economic paybacks, counting least usage of pesticides, indirect growth of yield.</a:t>
            </a:r>
          </a:p>
        </p:txBody>
      </p:sp>
    </p:spTree>
    <p:extLst>
      <p:ext uri="{BB962C8B-B14F-4D97-AF65-F5344CB8AC3E}">
        <p14:creationId xmlns:p14="http://schemas.microsoft.com/office/powerpoint/2010/main" val="3174476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Related image"/>
          <p:cNvPicPr>
            <a:picLocks noGrp="1"/>
          </p:cNvPicPr>
          <p:nvPr>
            <p:ph idx="1"/>
          </p:nvPr>
        </p:nvPicPr>
        <p:blipFill rotWithShape="1">
          <a:blip r:embed="rId2">
            <a:extLst>
              <a:ext uri="{28A0092B-C50C-407E-A947-70E740481C1C}">
                <a14:useLocalDpi xmlns:a14="http://schemas.microsoft.com/office/drawing/2010/main" val="0"/>
              </a:ext>
            </a:extLst>
          </a:blip>
          <a:srcRect l="-123" b="7669"/>
          <a:stretch/>
        </p:blipFill>
        <p:spPr bwMode="auto">
          <a:xfrm>
            <a:off x="28136" y="0"/>
            <a:ext cx="12369422" cy="696718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11883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89361" y="105348"/>
            <a:ext cx="4462725" cy="646331"/>
          </a:xfrm>
          <a:prstGeom prst="rect">
            <a:avLst/>
          </a:prstGeom>
        </p:spPr>
        <p:txBody>
          <a:bodyPr wrap="square">
            <a:spAutoFit/>
          </a:bodyPr>
          <a:lstStyle/>
          <a:p>
            <a:r>
              <a:rPr lang="en-US" sz="3600" dirty="0">
                <a:solidFill>
                  <a:schemeClr val="accent1">
                    <a:lumMod val="75000"/>
                  </a:schemeClr>
                </a:solidFill>
                <a:latin typeface="Arial Rounded MT Bold" panose="020F0704030504030204" pitchFamily="34" charset="0"/>
              </a:rPr>
              <a:t>DNA REPLICATION</a:t>
            </a:r>
          </a:p>
        </p:txBody>
      </p:sp>
      <p:sp>
        <p:nvSpPr>
          <p:cNvPr id="3" name="Rectangle 2"/>
          <p:cNvSpPr/>
          <p:nvPr/>
        </p:nvSpPr>
        <p:spPr>
          <a:xfrm>
            <a:off x="1596787" y="780276"/>
            <a:ext cx="10304060" cy="1569660"/>
          </a:xfrm>
          <a:prstGeom prst="rect">
            <a:avLst/>
          </a:prstGeom>
        </p:spPr>
        <p:txBody>
          <a:bodyPr wrap="square">
            <a:spAutoFit/>
          </a:bodyPr>
          <a:lstStyle/>
          <a:p>
            <a:r>
              <a:rPr lang="en-US" sz="2400" dirty="0"/>
              <a:t>DNA replication is the biological process of producing two identical replicas of DNA from one original DNA molecule. This process occurs in all living organism and is basis of all biological inheritance.</a:t>
            </a:r>
          </a:p>
          <a:p>
            <a:endParaRPr lang="en-US" sz="2400" dirty="0">
              <a:solidFill>
                <a:srgbClr val="7030A0"/>
              </a:solidFill>
            </a:endParaRPr>
          </a:p>
        </p:txBody>
      </p:sp>
      <p:sp>
        <p:nvSpPr>
          <p:cNvPr id="4" name="Rectangle 3"/>
          <p:cNvSpPr/>
          <p:nvPr/>
        </p:nvSpPr>
        <p:spPr>
          <a:xfrm>
            <a:off x="6237027" y="3133693"/>
            <a:ext cx="5663820" cy="1938992"/>
          </a:xfrm>
          <a:prstGeom prst="rect">
            <a:avLst/>
          </a:prstGeom>
        </p:spPr>
        <p:txBody>
          <a:bodyPr wrap="square">
            <a:spAutoFit/>
          </a:bodyPr>
          <a:lstStyle/>
          <a:p>
            <a:pPr algn="just"/>
            <a:r>
              <a:rPr lang="en-US" sz="2400" b="1" dirty="0">
                <a:solidFill>
                  <a:schemeClr val="accent1">
                    <a:lumMod val="75000"/>
                  </a:schemeClr>
                </a:solidFill>
                <a:latin typeface="Baskerville Old Face" panose="02020602080505020303" pitchFamily="18" charset="0"/>
              </a:rPr>
              <a:t>The double helix is unwound and each strand acts as a template </a:t>
            </a:r>
            <a:r>
              <a:rPr lang="en-US" sz="2400" b="1" dirty="0">
                <a:solidFill>
                  <a:srgbClr val="0070C0"/>
                </a:solidFill>
                <a:latin typeface="Baskerville Old Face" panose="02020602080505020303" pitchFamily="18" charset="0"/>
              </a:rPr>
              <a:t>(blue</a:t>
            </a:r>
            <a:r>
              <a:rPr lang="en-US" sz="2400" b="1" dirty="0">
                <a:solidFill>
                  <a:schemeClr val="accent1">
                    <a:lumMod val="75000"/>
                  </a:schemeClr>
                </a:solidFill>
                <a:latin typeface="Baskerville Old Face" panose="02020602080505020303" pitchFamily="18" charset="0"/>
              </a:rPr>
              <a:t>) for the next strand. Bases are matched to synthesize the new partner strands</a:t>
            </a:r>
          </a:p>
          <a:p>
            <a:pPr algn="just"/>
            <a:r>
              <a:rPr lang="en-US" sz="2400" b="1" dirty="0">
                <a:solidFill>
                  <a:srgbClr val="00B050"/>
                </a:solidFill>
                <a:latin typeface="Baskerville Old Face" panose="02020602080505020303" pitchFamily="18" charset="0"/>
              </a:rPr>
              <a:t>(green).</a:t>
            </a:r>
          </a:p>
        </p:txBody>
      </p:sp>
      <p:pic>
        <p:nvPicPr>
          <p:cNvPr id="6" name="Picture 5"/>
          <p:cNvPicPr>
            <a:picLocks noChangeAspect="1"/>
          </p:cNvPicPr>
          <p:nvPr/>
        </p:nvPicPr>
        <p:blipFill>
          <a:blip r:embed="rId2"/>
          <a:stretch>
            <a:fillRect/>
          </a:stretch>
        </p:blipFill>
        <p:spPr>
          <a:xfrm>
            <a:off x="2517965" y="2033517"/>
            <a:ext cx="3302758" cy="4611028"/>
          </a:xfrm>
          <a:prstGeom prst="rect">
            <a:avLst/>
          </a:prstGeom>
        </p:spPr>
      </p:pic>
    </p:spTree>
    <p:extLst>
      <p:ext uri="{BB962C8B-B14F-4D97-AF65-F5344CB8AC3E}">
        <p14:creationId xmlns:p14="http://schemas.microsoft.com/office/powerpoint/2010/main" val="944457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1000"/>
                                        <p:tgtEl>
                                          <p:spTgt spid="4">
                                            <p:txEl>
                                              <p:pRg st="1" end="1"/>
                                            </p:txEl>
                                          </p:spTgt>
                                        </p:tgtEl>
                                      </p:cBhvr>
                                    </p:animEffect>
                                    <p:anim calcmode="lin" valueType="num">
                                      <p:cBhvr>
                                        <p:cTn id="18"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39461" y="1396878"/>
            <a:ext cx="10452539" cy="5262979"/>
          </a:xfrm>
          <a:prstGeom prst="rect">
            <a:avLst/>
          </a:prstGeom>
        </p:spPr>
        <p:txBody>
          <a:bodyPr wrap="square">
            <a:spAutoFit/>
          </a:bodyPr>
          <a:lstStyle/>
          <a:p>
            <a:pPr marL="342900" indent="-342900">
              <a:buFont typeface="Courier New" panose="02070309020205020404" pitchFamily="49" charset="0"/>
              <a:buChar char="o"/>
            </a:pPr>
            <a:r>
              <a:rPr lang="en-US" sz="2400" dirty="0">
                <a:solidFill>
                  <a:schemeClr val="accent2">
                    <a:lumMod val="50000"/>
                  </a:schemeClr>
                </a:solidFill>
              </a:rPr>
              <a:t>Transcription is the process by which the information contained in a section of DNA is replicated in the form of a newly assembled piece of messenger RNA (mRNA).</a:t>
            </a:r>
          </a:p>
          <a:p>
            <a:endParaRPr lang="en-US" sz="2400" dirty="0">
              <a:solidFill>
                <a:schemeClr val="accent2">
                  <a:lumMod val="50000"/>
                </a:schemeClr>
              </a:solidFill>
            </a:endParaRPr>
          </a:p>
          <a:p>
            <a:pPr marL="342900" indent="-342900">
              <a:buFont typeface="Courier New" panose="02070309020205020404" pitchFamily="49" charset="0"/>
              <a:buChar char="o"/>
            </a:pPr>
            <a:r>
              <a:rPr lang="en-US" sz="2400" dirty="0">
                <a:solidFill>
                  <a:schemeClr val="accent2">
                    <a:lumMod val="50000"/>
                  </a:schemeClr>
                </a:solidFill>
              </a:rPr>
              <a:t>Differs from DNA synthesis in that only one strand of DNA , only the template strand is used to make mRNA.</a:t>
            </a:r>
          </a:p>
          <a:p>
            <a:endParaRPr lang="en-US" sz="2400" dirty="0">
              <a:solidFill>
                <a:schemeClr val="accent2">
                  <a:lumMod val="50000"/>
                </a:schemeClr>
              </a:solidFill>
            </a:endParaRPr>
          </a:p>
          <a:p>
            <a:endParaRPr lang="en-US" sz="2400" dirty="0">
              <a:solidFill>
                <a:schemeClr val="accent2">
                  <a:lumMod val="50000"/>
                </a:schemeClr>
              </a:solidFill>
            </a:endParaRPr>
          </a:p>
          <a:p>
            <a:pPr marL="342900" indent="-342900">
              <a:buFont typeface="Courier New" panose="02070309020205020404" pitchFamily="49" charset="0"/>
              <a:buChar char="o"/>
            </a:pPr>
            <a:r>
              <a:rPr lang="en-US" sz="2400" dirty="0">
                <a:solidFill>
                  <a:schemeClr val="accent2">
                    <a:lumMod val="50000"/>
                  </a:schemeClr>
                </a:solidFill>
              </a:rPr>
              <a:t>Divided into 3 stages:-</a:t>
            </a:r>
          </a:p>
          <a:p>
            <a:r>
              <a:rPr lang="en-US" sz="2400" dirty="0">
                <a:solidFill>
                  <a:schemeClr val="accent2">
                    <a:lumMod val="50000"/>
                  </a:schemeClr>
                </a:solidFill>
              </a:rPr>
              <a:t>-&gt;  Initiation</a:t>
            </a:r>
          </a:p>
          <a:p>
            <a:r>
              <a:rPr lang="en-US" sz="2400" dirty="0">
                <a:solidFill>
                  <a:schemeClr val="accent2">
                    <a:lumMod val="50000"/>
                  </a:schemeClr>
                </a:solidFill>
              </a:rPr>
              <a:t>-&gt;  Elongation</a:t>
            </a:r>
          </a:p>
          <a:p>
            <a:r>
              <a:rPr lang="en-US" sz="2400" dirty="0">
                <a:solidFill>
                  <a:schemeClr val="accent2">
                    <a:lumMod val="50000"/>
                  </a:schemeClr>
                </a:solidFill>
              </a:rPr>
              <a:t>-&gt; Termination</a:t>
            </a:r>
          </a:p>
          <a:p>
            <a:endParaRPr lang="en-US" sz="2400" dirty="0"/>
          </a:p>
          <a:p>
            <a:endParaRPr lang="en-US" sz="2400" dirty="0"/>
          </a:p>
        </p:txBody>
      </p:sp>
      <p:pic>
        <p:nvPicPr>
          <p:cNvPr id="6" name="Picture 5"/>
          <p:cNvPicPr>
            <a:picLocks noChangeAspect="1"/>
          </p:cNvPicPr>
          <p:nvPr/>
        </p:nvPicPr>
        <p:blipFill>
          <a:blip r:embed="rId2">
            <a:duotone>
              <a:schemeClr val="accent1">
                <a:shade val="45000"/>
                <a:satMod val="135000"/>
              </a:schemeClr>
              <a:prstClr val="white"/>
            </a:duotone>
          </a:blip>
          <a:stretch>
            <a:fillRect/>
          </a:stretch>
        </p:blipFill>
        <p:spPr>
          <a:xfrm>
            <a:off x="3279228" y="209187"/>
            <a:ext cx="4569057" cy="116039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70047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fade">
                                      <p:cBhvr>
                                        <p:cTn id="21" dur="1000"/>
                                        <p:tgtEl>
                                          <p:spTgt spid="2">
                                            <p:txEl>
                                              <p:pRg st="5" end="5"/>
                                            </p:txEl>
                                          </p:spTgt>
                                        </p:tgtEl>
                                      </p:cBhvr>
                                    </p:animEffect>
                                    <p:anim calcmode="lin" valueType="num">
                                      <p:cBhvr>
                                        <p:cTn id="22"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 calcmode="lin" valueType="num">
                                      <p:cBhvr additive="base">
                                        <p:cTn id="28"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2">
                                            <p:txEl>
                                              <p:pRg st="7" end="7"/>
                                            </p:txEl>
                                          </p:spTgt>
                                        </p:tgtEl>
                                        <p:attrNameLst>
                                          <p:attrName>style.visibility</p:attrName>
                                        </p:attrNameLst>
                                      </p:cBhvr>
                                      <p:to>
                                        <p:strVal val="visible"/>
                                      </p:to>
                                    </p:set>
                                    <p:anim calcmode="lin" valueType="num">
                                      <p:cBhvr additive="base">
                                        <p:cTn id="34"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2">
                                            <p:txEl>
                                              <p:pRg st="8" end="8"/>
                                            </p:txEl>
                                          </p:spTgt>
                                        </p:tgtEl>
                                        <p:attrNameLst>
                                          <p:attrName>style.visibility</p:attrName>
                                        </p:attrNameLst>
                                      </p:cBhvr>
                                      <p:to>
                                        <p:strVal val="visible"/>
                                      </p:to>
                                    </p:set>
                                    <p:anim calcmode="lin" valueType="num">
                                      <p:cBhvr additive="base">
                                        <p:cTn id="40"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6857999"/>
          </a:xfrm>
          <a:prstGeom prst="rect">
            <a:avLst/>
          </a:prstGeom>
        </p:spPr>
      </p:pic>
    </p:spTree>
    <p:extLst>
      <p:ext uri="{BB962C8B-B14F-4D97-AF65-F5344CB8AC3E}">
        <p14:creationId xmlns:p14="http://schemas.microsoft.com/office/powerpoint/2010/main" val="2931535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flipV="1">
            <a:off x="-3090042" y="7554965"/>
            <a:ext cx="520263" cy="59780"/>
          </a:xfrm>
          <a:prstGeom prst="rect">
            <a:avLst/>
          </a:prstGeom>
          <a:blipFill>
            <a:blip r:embed="rId2" cstate="print"/>
            <a:stretch>
              <a:fillRect/>
            </a:stretch>
          </a:blipFill>
        </p:spPr>
        <p:txBody>
          <a:bodyPr wrap="square" lIns="0" tIns="0" rIns="0" bIns="0" rtlCol="0">
            <a:noAutofit/>
          </a:bodyPr>
          <a:lstStyle/>
          <a:p>
            <a:endParaRPr sz="1631"/>
          </a:p>
        </p:txBody>
      </p:sp>
      <p:sp>
        <p:nvSpPr>
          <p:cNvPr id="3" name="object 3"/>
          <p:cNvSpPr/>
          <p:nvPr/>
        </p:nvSpPr>
        <p:spPr>
          <a:xfrm>
            <a:off x="1" y="0"/>
            <a:ext cx="12192000" cy="3499945"/>
          </a:xfrm>
          <a:prstGeom prst="rect">
            <a:avLst/>
          </a:prstGeom>
          <a:blipFill>
            <a:blip r:embed="rId3" cstate="print"/>
            <a:stretch>
              <a:fillRect/>
            </a:stretch>
          </a:blipFill>
        </p:spPr>
        <p:txBody>
          <a:bodyPr wrap="square" lIns="0" tIns="0" rIns="0" bIns="0" rtlCol="0">
            <a:noAutofit/>
          </a:bodyPr>
          <a:lstStyle/>
          <a:p>
            <a:endParaRPr sz="1631"/>
          </a:p>
        </p:txBody>
      </p:sp>
      <p:pic>
        <p:nvPicPr>
          <p:cNvPr id="5" name="Picture 4"/>
          <p:cNvPicPr>
            <a:picLocks noChangeAspect="1"/>
          </p:cNvPicPr>
          <p:nvPr/>
        </p:nvPicPr>
        <p:blipFill>
          <a:blip r:embed="rId4"/>
          <a:stretch>
            <a:fillRect/>
          </a:stretch>
        </p:blipFill>
        <p:spPr>
          <a:xfrm>
            <a:off x="1" y="3499944"/>
            <a:ext cx="12192000" cy="3358055"/>
          </a:xfrm>
          <a:prstGeom prst="rect">
            <a:avLst/>
          </a:prstGeom>
        </p:spPr>
      </p:pic>
    </p:spTree>
    <p:extLst>
      <p:ext uri="{BB962C8B-B14F-4D97-AF65-F5344CB8AC3E}">
        <p14:creationId xmlns:p14="http://schemas.microsoft.com/office/powerpoint/2010/main" val="3580824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86193" y="674555"/>
            <a:ext cx="4992522" cy="769441"/>
          </a:xfrm>
          <a:prstGeom prst="rect">
            <a:avLst/>
          </a:prstGeom>
        </p:spPr>
        <p:txBody>
          <a:bodyPr wrap="square">
            <a:spAutoFit/>
          </a:bodyPr>
          <a:lstStyle/>
          <a:p>
            <a:r>
              <a:rPr lang="en-US" sz="4400" dirty="0">
                <a:solidFill>
                  <a:schemeClr val="tx2"/>
                </a:solidFill>
                <a:latin typeface="Arial Rounded MT Bold" panose="020F0704030504030204" pitchFamily="34" charset="0"/>
              </a:rPr>
              <a:t>TRANSLATION</a:t>
            </a:r>
          </a:p>
        </p:txBody>
      </p:sp>
      <p:sp>
        <p:nvSpPr>
          <p:cNvPr id="3" name="Rectangle 2"/>
          <p:cNvSpPr/>
          <p:nvPr/>
        </p:nvSpPr>
        <p:spPr>
          <a:xfrm>
            <a:off x="2167756" y="2069886"/>
            <a:ext cx="9821917" cy="1384995"/>
          </a:xfrm>
          <a:prstGeom prst="rect">
            <a:avLst/>
          </a:prstGeom>
        </p:spPr>
        <p:txBody>
          <a:bodyPr wrap="square">
            <a:spAutoFit/>
          </a:bodyPr>
          <a:lstStyle/>
          <a:p>
            <a:pPr algn="just"/>
            <a:r>
              <a:rPr lang="en-US" sz="2800" dirty="0">
                <a:solidFill>
                  <a:schemeClr val="accent1"/>
                </a:solidFill>
              </a:rPr>
              <a:t>The mRNA formed in transcription is transported out of the nucleus, into the cytoplasm, to the ribosome. Here, it directs protein synthesis.</a:t>
            </a:r>
          </a:p>
        </p:txBody>
      </p:sp>
      <p:sp>
        <p:nvSpPr>
          <p:cNvPr id="4" name="TextBox 3">
            <a:extLst>
              <a:ext uri="{FF2B5EF4-FFF2-40B4-BE49-F238E27FC236}">
                <a16:creationId xmlns:a16="http://schemas.microsoft.com/office/drawing/2014/main" id="{9B8C4B98-F296-4674-A0E6-E5041AE0A323}"/>
              </a:ext>
            </a:extLst>
          </p:cNvPr>
          <p:cNvSpPr txBox="1"/>
          <p:nvPr/>
        </p:nvSpPr>
        <p:spPr>
          <a:xfrm>
            <a:off x="2167756" y="3429000"/>
            <a:ext cx="8961120" cy="2246769"/>
          </a:xfrm>
          <a:prstGeom prst="rect">
            <a:avLst/>
          </a:prstGeom>
          <a:noFill/>
        </p:spPr>
        <p:txBody>
          <a:bodyPr wrap="square" rtlCol="0">
            <a:spAutoFit/>
          </a:bodyPr>
          <a:lstStyle/>
          <a:p>
            <a:pPr algn="just"/>
            <a:r>
              <a:rPr lang="en-US" sz="2800" dirty="0">
                <a:solidFill>
                  <a:schemeClr val="accent1"/>
                </a:solidFill>
              </a:rPr>
              <a:t>Messenger RNA is not directly involved in protein synthesis − transfer RNA (tRNA) is required for this. </a:t>
            </a:r>
          </a:p>
          <a:p>
            <a:r>
              <a:rPr lang="en-US" sz="2800" dirty="0">
                <a:solidFill>
                  <a:schemeClr val="accent1"/>
                </a:solidFill>
              </a:rPr>
              <a:t>The process by which mRNA directs protein synthesis with the assistance of tRNA is called  translation.</a:t>
            </a:r>
          </a:p>
        </p:txBody>
      </p:sp>
    </p:spTree>
    <p:extLst>
      <p:ext uri="{BB962C8B-B14F-4D97-AF65-F5344CB8AC3E}">
        <p14:creationId xmlns:p14="http://schemas.microsoft.com/office/powerpoint/2010/main" val="3942496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54773" y="5363693"/>
            <a:ext cx="10137227" cy="954107"/>
          </a:xfrm>
          <a:prstGeom prst="rect">
            <a:avLst/>
          </a:prstGeom>
        </p:spPr>
        <p:txBody>
          <a:bodyPr wrap="square">
            <a:spAutoFit/>
          </a:bodyPr>
          <a:lstStyle/>
          <a:p>
            <a:r>
              <a:rPr lang="en-US" sz="2800" dirty="0">
                <a:solidFill>
                  <a:srgbClr val="0070C0"/>
                </a:solidFill>
              </a:rPr>
              <a:t>tRNA molecules bind to the two binding sites of the ribosome, and by hydrogen bonding to the mRNA</a:t>
            </a:r>
          </a:p>
        </p:txBody>
      </p:sp>
      <p:pic>
        <p:nvPicPr>
          <p:cNvPr id="3" name="Picture 2"/>
          <p:cNvPicPr>
            <a:picLocks noChangeAspect="1"/>
          </p:cNvPicPr>
          <p:nvPr/>
        </p:nvPicPr>
        <p:blipFill>
          <a:blip r:embed="rId2"/>
          <a:stretch>
            <a:fillRect/>
          </a:stretch>
        </p:blipFill>
        <p:spPr>
          <a:xfrm>
            <a:off x="2585545" y="1087821"/>
            <a:ext cx="8481847" cy="4007859"/>
          </a:xfrm>
          <a:prstGeom prst="rect">
            <a:avLst/>
          </a:prstGeom>
        </p:spPr>
      </p:pic>
      <p:sp>
        <p:nvSpPr>
          <p:cNvPr id="4" name="Rectangle 3"/>
          <p:cNvSpPr/>
          <p:nvPr/>
        </p:nvSpPr>
        <p:spPr>
          <a:xfrm>
            <a:off x="5139558" y="390510"/>
            <a:ext cx="5596759" cy="646331"/>
          </a:xfrm>
          <a:prstGeom prst="rect">
            <a:avLst/>
          </a:prstGeom>
        </p:spPr>
        <p:txBody>
          <a:bodyPr wrap="square">
            <a:spAutoFit/>
          </a:bodyPr>
          <a:lstStyle/>
          <a:p>
            <a:r>
              <a:rPr lang="en-US" sz="3600" dirty="0">
                <a:solidFill>
                  <a:srgbClr val="002060"/>
                </a:solidFill>
                <a:latin typeface="Arial Rounded MT Bold" panose="020F0704030504030204" pitchFamily="34" charset="0"/>
              </a:rPr>
              <a:t>Step  : 1</a:t>
            </a:r>
          </a:p>
        </p:txBody>
      </p:sp>
    </p:spTree>
    <p:extLst>
      <p:ext uri="{BB962C8B-B14F-4D97-AF65-F5344CB8AC3E}">
        <p14:creationId xmlns:p14="http://schemas.microsoft.com/office/powerpoint/2010/main" val="3626623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isp">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Grunge Texture">
      <a:fillStyleLst>
        <a:solidFill>
          <a:schemeClr val="phClr"/>
        </a:solidFill>
        <a:blipFill rotWithShape="1">
          <a:blip xmlns:r="http://schemas.openxmlformats.org/officeDocument/2006/relationships" r:embed="rId1">
            <a:duotone>
              <a:schemeClr val="phClr">
                <a:tint val="67000"/>
                <a:shade val="65000"/>
              </a:schemeClr>
              <a:schemeClr val="phClr">
                <a:tint val="10000"/>
                <a:satMod val="130000"/>
              </a:schemeClr>
            </a:duotone>
          </a:blip>
          <a:tile tx="0" ty="0" sx="60000" sy="59000" flip="none" algn="b"/>
        </a:blipFill>
        <a:blipFill rotWithShape="1">
          <a:blip xmlns:r="http://schemas.openxmlformats.org/officeDocument/2006/relationships" r:embed="rId1">
            <a:duotone>
              <a:schemeClr val="phClr">
                <a:shade val="30000"/>
                <a:satMod val="115000"/>
              </a:schemeClr>
              <a:schemeClr val="phClr">
                <a:tint val="34000"/>
              </a:schemeClr>
            </a:duotone>
          </a:blip>
          <a:tile tx="0" ty="0" sx="60000" sy="59000" flip="none" algn="b"/>
        </a:blipFill>
      </a:fillStyleLst>
      <a:lnStyleLst>
        <a:ln w="6350" cap="flat" cmpd="sng" algn="ctr">
          <a:solidFill>
            <a:schemeClr val="phClr">
              <a:tint val="70000"/>
            </a:scheme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
  <TotalTime>1377</TotalTime>
  <Words>928</Words>
  <Application>Microsoft Office PowerPoint</Application>
  <PresentationFormat>Widescreen</PresentationFormat>
  <Paragraphs>94</Paragraphs>
  <Slides>24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Arial Rounded MT Bold</vt:lpstr>
      <vt:lpstr>Baskerville Old Face</vt:lpstr>
      <vt:lpstr>Castellar</vt:lpstr>
      <vt:lpstr>Century Gothic</vt:lpstr>
      <vt:lpstr>Courier New</vt:lpstr>
      <vt:lpstr>Wingdings 3</vt:lpstr>
      <vt:lpstr>Wisp</vt:lpstr>
      <vt:lpstr>Central dogma of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peptide bond forms between the two amino acids to make a dipeptide, while the tRNA molecule is left uncharged </vt:lpstr>
      <vt:lpstr>the uncharged tRNA molecule leaves the ribosome, And new t-RNA get attached</vt:lpstr>
      <vt:lpstr>A peptide bond forms between the two amino acids to make a tripetide </vt:lpstr>
      <vt:lpstr>the uncharged tRNA molecule leaves the ribosome. </vt:lpstr>
      <vt:lpstr>            Protein synthesis   1 . Biosynthesis:</vt:lpstr>
      <vt:lpstr>PowerPoint Presentation</vt:lpstr>
      <vt:lpstr>2) CHEMICAL SYNTHESIS:</vt:lpstr>
      <vt:lpstr>PowerPoint Presentation</vt:lpstr>
      <vt:lpstr>PowerPoint Presentation</vt:lpstr>
      <vt:lpstr>PowerPoint Presentation</vt:lpstr>
      <vt:lpstr>PowerPoint Presentation</vt:lpstr>
      <vt:lpstr>APPLICATION OF TRANSGENIC TECHNOLOGY IN AGRICULTURE: </vt:lpstr>
      <vt:lpstr>Prevention and Control of Agricultural Disease and Pest :</vt:lpstr>
      <vt:lpstr>2 . Quality enhancement :</vt:lpstr>
      <vt:lpstr>3 . Enhanced resistance: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Central dogma of life:</dc:title>
  <dc:creator>gms</dc:creator>
  <cp:lastModifiedBy>MUHAMMAD IRSHAD </cp:lastModifiedBy>
  <cp:revision>58</cp:revision>
  <dcterms:created xsi:type="dcterms:W3CDTF">2019-05-11T15:37:48Z</dcterms:created>
  <dcterms:modified xsi:type="dcterms:W3CDTF">2019-05-13T12:05:39Z</dcterms:modified>
</cp:coreProperties>
</file>